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2"/>
  </p:notesMasterIdLst>
  <p:sldIdLst>
    <p:sldId id="256" r:id="rId2"/>
    <p:sldId id="263" r:id="rId3"/>
    <p:sldId id="258" r:id="rId4"/>
    <p:sldId id="257" r:id="rId5"/>
    <p:sldId id="298" r:id="rId6"/>
    <p:sldId id="259" r:id="rId7"/>
    <p:sldId id="260"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6" r:id="rId25"/>
    <p:sldId id="262" r:id="rId26"/>
    <p:sldId id="315" r:id="rId27"/>
    <p:sldId id="317" r:id="rId28"/>
    <p:sldId id="318" r:id="rId29"/>
    <p:sldId id="319" r:id="rId30"/>
    <p:sldId id="267"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279" r:id="rId50"/>
    <p:sldId id="280"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Exo 2" panose="020B0604020202020204" charset="0"/>
      <p:regular r:id="rId57"/>
      <p:bold r:id="rId58"/>
      <p:italic r:id="rId59"/>
      <p:boldItalic r:id="rId60"/>
    </p:embeddedFont>
    <p:embeddedFont>
      <p:font typeface="Fira Sans Extra Condensed Medium" panose="020B0604020202020204" charset="0"/>
      <p:regular r:id="rId61"/>
      <p:bold r:id="rId62"/>
      <p:italic r:id="rId63"/>
      <p:boldItalic r:id="rId64"/>
    </p:embeddedFont>
    <p:embeddedFont>
      <p:font typeface="Roboto Condensed" panose="020B0604020202020204" charset="0"/>
      <p:regular r:id="rId65"/>
      <p:bold r:id="rId66"/>
      <p:italic r:id="rId67"/>
      <p:boldItalic r:id="rId68"/>
    </p:embeddedFont>
    <p:embeddedFont>
      <p:font typeface="Roboto Condensed Light" panose="020B0604020202020204" charset="0"/>
      <p:regular r:id="rId69"/>
      <p:bold r:id="rId70"/>
      <p:italic r:id="rId71"/>
      <p:boldItalic r:id="rId72"/>
    </p:embeddedFont>
    <p:embeddedFont>
      <p:font typeface="Squada One" panose="020B060402020202020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BC2018-B660-4AB1-86C3-5B8C9759CB65}">
  <a:tblStyle styleId="{1EBC2018-B660-4AB1-86C3-5B8C9759CB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8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69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82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745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24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082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81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13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114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89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96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268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976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45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232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1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784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1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90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78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792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12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216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96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261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144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35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62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660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591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957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57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206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58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015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074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511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65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29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663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9.wmf"/><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wmf"/></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medium.com/@paypayt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mailto:uates@gtu.edu.tr"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linkedin.com/in/u&#287;urkan-ate&#351;/" TargetMode="External"/><Relationship Id="rId11" Type="http://schemas.openxmlformats.org/officeDocument/2006/relationships/hyperlink" Target="mailto:ugurkanates97@gmail.com" TargetMode="External"/><Relationship Id="rId5" Type="http://schemas.openxmlformats.org/officeDocument/2006/relationships/hyperlink" Target="https://github.com/ugurkanates" TargetMode="Externa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maker.robotistan.com/engelden-kacan-robot-yapim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0.gif"/><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www.robotistan.com/arduino?utm_source=maker&amp;utm_medium=kategori-lin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5.jp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hyperlink" Target="https://github.com/arduino/Arduino"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sajBySPeYH0"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s://www.theinquirer.net/inquirer/news/3082867/apple-arm-macbook-2020-bloombe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qFbfDGLy3UM"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5.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mailto:uates@gtu.edu.tr"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3.gif"/><Relationship Id="rId4" Type="http://schemas.openxmlformats.org/officeDocument/2006/relationships/image" Target="../media/image22.gif"/></Relationships>
</file>

<file path=ppt/slides/_rels/slide50.xml.rels><?xml version="1.0" encoding="UTF-8" standalone="yes"?>
<Relationships xmlns="http://schemas.openxmlformats.org/package/2006/relationships"><Relationship Id="rId3" Type="http://schemas.openxmlformats.org/officeDocument/2006/relationships/hyperlink" Target="https://maker.robotistan.com/mikrodenetleyici-mikroislemci/"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hyperlink" Target="https://www.goodreads.com/quotes/tag/programming" TargetMode="External"/><Relationship Id="rId5" Type="http://schemas.openxmlformats.org/officeDocument/2006/relationships/hyperlink" Target="https://www.youtube.com/watch?v=-yq1EmTkBCs" TargetMode="External"/><Relationship Id="rId4" Type="http://schemas.openxmlformats.org/officeDocument/2006/relationships/hyperlink" Target="http://www.kodlamadersi.com/algoritma-nedir.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Uğurkan</a:t>
            </a:r>
            <a:r>
              <a:rPr lang="en-US" dirty="0"/>
              <a:t> </a:t>
            </a:r>
            <a:r>
              <a:rPr lang="en-US" dirty="0" err="1"/>
              <a:t>Ateş</a:t>
            </a:r>
            <a:r>
              <a:rPr lang="en-US" dirty="0"/>
              <a:t> 22.10.2019</a:t>
            </a:r>
            <a:endParaRPr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&gt;</a:t>
            </a:r>
            <a:r>
              <a:rPr lang="en-US" dirty="0" err="1">
                <a:solidFill>
                  <a:srgbClr val="434343"/>
                </a:solidFill>
              </a:rPr>
              <a:t>Roket</a:t>
            </a:r>
            <a:r>
              <a:rPr lang="en-US" dirty="0">
                <a:solidFill>
                  <a:srgbClr val="434343"/>
                </a:solidFill>
              </a:rPr>
              <a:t> </a:t>
            </a:r>
            <a:r>
              <a:rPr lang="en-US" dirty="0" err="1">
                <a:solidFill>
                  <a:srgbClr val="434343"/>
                </a:solidFill>
              </a:rPr>
              <a:t>Yazılımı</a:t>
            </a:r>
            <a:r>
              <a:rPr lang="en-US" dirty="0">
                <a:solidFill>
                  <a:srgbClr val="434343"/>
                </a:solidFill>
              </a:rPr>
              <a:t> </a:t>
            </a:r>
            <a:r>
              <a:rPr lang="en-US" dirty="0" err="1">
                <a:solidFill>
                  <a:srgbClr val="434343"/>
                </a:solidFill>
              </a:rPr>
              <a:t>Eğitimi</a:t>
            </a:r>
            <a:endParaRPr lang="en-US" dirty="0">
              <a:solidFill>
                <a:srgbClr val="434343"/>
              </a:solidFill>
            </a:endParaRPr>
          </a:p>
          <a:p>
            <a:pPr marL="0" lvl="0" indent="0" algn="r" rtl="0">
              <a:spcBef>
                <a:spcPts val="0"/>
              </a:spcBef>
              <a:spcAft>
                <a:spcPts val="0"/>
              </a:spcAft>
              <a:buNone/>
            </a:pPr>
            <a:r>
              <a:rPr lang="en-US" dirty="0" err="1">
                <a:solidFill>
                  <a:srgbClr val="434343"/>
                </a:solidFill>
              </a:rPr>
              <a:t>Hafta</a:t>
            </a:r>
            <a:r>
              <a:rPr lang="en-US" dirty="0">
                <a:solidFill>
                  <a:srgbClr val="434343"/>
                </a:solidFill>
              </a:rPr>
              <a:t> 1</a:t>
            </a:r>
            <a:br>
              <a:rPr lang="en-US" dirty="0">
                <a:solidFill>
                  <a:srgbClr val="434343"/>
                </a:solidFill>
              </a:rPr>
            </a:br>
            <a:r>
              <a:rPr lang="en-US" sz="1400" dirty="0" err="1">
                <a:solidFill>
                  <a:srgbClr val="434343"/>
                </a:solidFill>
              </a:rPr>
              <a:t>Programlamaya</a:t>
            </a:r>
            <a:r>
              <a:rPr lang="en-US" sz="1400" dirty="0">
                <a:solidFill>
                  <a:srgbClr val="434343"/>
                </a:solidFill>
              </a:rPr>
              <a:t> </a:t>
            </a:r>
            <a:r>
              <a:rPr lang="en-US" sz="1400" dirty="0" err="1">
                <a:solidFill>
                  <a:srgbClr val="434343"/>
                </a:solidFill>
              </a:rPr>
              <a:t>Giriş</a:t>
            </a:r>
            <a:r>
              <a:rPr lang="en-US" sz="1400" dirty="0">
                <a:solidFill>
                  <a:srgbClr val="434343"/>
                </a:solidFill>
              </a:rPr>
              <a:t> ,</a:t>
            </a:r>
            <a:r>
              <a:rPr lang="en-US" sz="1400" dirty="0" err="1">
                <a:solidFill>
                  <a:srgbClr val="434343"/>
                </a:solidFill>
              </a:rPr>
              <a:t>Roket</a:t>
            </a:r>
            <a:r>
              <a:rPr lang="en-US" sz="1400" dirty="0">
                <a:solidFill>
                  <a:srgbClr val="434343"/>
                </a:solidFill>
              </a:rPr>
              <a:t> </a:t>
            </a:r>
            <a:r>
              <a:rPr lang="en-US" sz="1400" dirty="0" err="1">
                <a:solidFill>
                  <a:srgbClr val="434343"/>
                </a:solidFill>
              </a:rPr>
              <a:t>Yazılımı</a:t>
            </a:r>
            <a:r>
              <a:rPr lang="en-US" sz="1400" dirty="0">
                <a:solidFill>
                  <a:srgbClr val="434343"/>
                </a:solidFill>
              </a:rPr>
              <a:t> , </a:t>
            </a:r>
            <a:r>
              <a:rPr lang="en-US" sz="1400" dirty="0" err="1">
                <a:solidFill>
                  <a:srgbClr val="434343"/>
                </a:solidFill>
              </a:rPr>
              <a:t>Mikro</a:t>
            </a:r>
            <a:r>
              <a:rPr lang="en-US" sz="1400" dirty="0">
                <a:solidFill>
                  <a:srgbClr val="434343"/>
                </a:solidFill>
              </a:rPr>
              <a:t> </a:t>
            </a:r>
            <a:r>
              <a:rPr lang="en-US" sz="1400" dirty="0" err="1">
                <a:solidFill>
                  <a:srgbClr val="434343"/>
                </a:solidFill>
              </a:rPr>
              <a:t>İşlemciler</a:t>
            </a:r>
            <a:r>
              <a:rPr lang="en-US" sz="1400" dirty="0">
                <a:solidFill>
                  <a:srgbClr val="434343"/>
                </a:solidFill>
              </a:rPr>
              <a:t> </a:t>
            </a:r>
            <a:r>
              <a:rPr lang="en-US" sz="1400" dirty="0" err="1">
                <a:solidFill>
                  <a:srgbClr val="434343"/>
                </a:solidFill>
              </a:rPr>
              <a:t>ve</a:t>
            </a:r>
            <a:r>
              <a:rPr lang="en-US" sz="1400" dirty="0">
                <a:solidFill>
                  <a:srgbClr val="434343"/>
                </a:solidFill>
              </a:rPr>
              <a:t> </a:t>
            </a:r>
            <a:r>
              <a:rPr lang="en-US" sz="1400" dirty="0" err="1">
                <a:solidFill>
                  <a:srgbClr val="434343"/>
                </a:solidFill>
              </a:rPr>
              <a:t>Mikro</a:t>
            </a:r>
            <a:r>
              <a:rPr lang="en-US" sz="1400" dirty="0">
                <a:solidFill>
                  <a:srgbClr val="434343"/>
                </a:solidFill>
              </a:rPr>
              <a:t> </a:t>
            </a:r>
            <a:r>
              <a:rPr lang="en-US" sz="1400" dirty="0" err="1">
                <a:solidFill>
                  <a:srgbClr val="434343"/>
                </a:solidFill>
              </a:rPr>
              <a:t>Kontrolcüler</a:t>
            </a:r>
            <a:r>
              <a:rPr lang="en-US" sz="1400" dirty="0">
                <a:solidFill>
                  <a:srgbClr val="434343"/>
                </a:solidFill>
              </a:rPr>
              <a:t> </a:t>
            </a:r>
            <a:r>
              <a:rPr lang="en-US" sz="1800" dirty="0">
                <a:solidFill>
                  <a:srgbClr val="434343"/>
                </a:solidFill>
              </a:rPr>
              <a:t> </a:t>
            </a: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17" name="Picture 16">
            <a:extLst>
              <a:ext uri="{FF2B5EF4-FFF2-40B4-BE49-F238E27FC236}">
                <a16:creationId xmlns:a16="http://schemas.microsoft.com/office/drawing/2014/main" id="{20AA6DF9-6E71-48F9-861F-6CA053B8785E}"/>
              </a:ext>
            </a:extLst>
          </p:cNvPr>
          <p:cNvPicPr>
            <a:picLocks noChangeAspect="1"/>
          </p:cNvPicPr>
          <p:nvPr/>
        </p:nvPicPr>
        <p:blipFill>
          <a:blip r:embed="rId3"/>
          <a:stretch>
            <a:fillRect/>
          </a:stretch>
        </p:blipFill>
        <p:spPr>
          <a:xfrm>
            <a:off x="244830" y="3292022"/>
            <a:ext cx="1782301"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graphicFrame>
        <p:nvGraphicFramePr>
          <p:cNvPr id="5" name="8 Tablo">
            <a:extLst>
              <a:ext uri="{FF2B5EF4-FFF2-40B4-BE49-F238E27FC236}">
                <a16:creationId xmlns:a16="http://schemas.microsoft.com/office/drawing/2014/main" id="{936C5F91-B8A3-4F60-B93E-241882432865}"/>
              </a:ext>
            </a:extLst>
          </p:cNvPr>
          <p:cNvGraphicFramePr>
            <a:graphicFrameLocks noGrp="1"/>
          </p:cNvGraphicFramePr>
          <p:nvPr>
            <p:extLst>
              <p:ext uri="{D42A27DB-BD31-4B8C-83A1-F6EECF244321}">
                <p14:modId xmlns:p14="http://schemas.microsoft.com/office/powerpoint/2010/main" val="2711427767"/>
              </p:ext>
            </p:extLst>
          </p:nvPr>
        </p:nvGraphicFramePr>
        <p:xfrm>
          <a:off x="1811127" y="1167168"/>
          <a:ext cx="7143800" cy="3333402"/>
        </p:xfrm>
        <a:graphic>
          <a:graphicData uri="http://schemas.openxmlformats.org/drawingml/2006/table">
            <a:tbl>
              <a:tblPr>
                <a:tableStyleId>{284E427A-3D55-4303-BF80-6455036E1DE7}</a:tableStyleId>
              </a:tblPr>
              <a:tblGrid>
                <a:gridCol w="1428760">
                  <a:extLst>
                    <a:ext uri="{9D8B030D-6E8A-4147-A177-3AD203B41FA5}">
                      <a16:colId xmlns:a16="http://schemas.microsoft.com/office/drawing/2014/main" val="20000"/>
                    </a:ext>
                  </a:extLst>
                </a:gridCol>
                <a:gridCol w="5715040">
                  <a:extLst>
                    <a:ext uri="{9D8B030D-6E8A-4147-A177-3AD203B41FA5}">
                      <a16:colId xmlns:a16="http://schemas.microsoft.com/office/drawing/2014/main" val="20001"/>
                    </a:ext>
                  </a:extLst>
                </a:gridCol>
              </a:tblGrid>
              <a:tr h="295513">
                <a:tc>
                  <a:txBody>
                    <a:bodyPr/>
                    <a:lstStyle/>
                    <a:p>
                      <a:r>
                        <a:rPr lang="tr-TR" sz="1700" b="1" dirty="0">
                          <a:solidFill>
                            <a:srgbClr val="FF0000"/>
                          </a:solidFill>
                        </a:rPr>
                        <a:t>Fonksiyon </a:t>
                      </a:r>
                    </a:p>
                  </a:txBody>
                  <a:tcPr marL="88348" marR="88348" marT="44174" marB="44174" anchor="ctr"/>
                </a:tc>
                <a:tc>
                  <a:txBody>
                    <a:bodyPr/>
                    <a:lstStyle/>
                    <a:p>
                      <a:r>
                        <a:rPr lang="tr-TR" sz="1700" b="1" dirty="0">
                          <a:solidFill>
                            <a:srgbClr val="FF0000"/>
                          </a:solidFill>
                        </a:rPr>
                        <a:t>Anlamı </a:t>
                      </a:r>
                    </a:p>
                  </a:txBody>
                  <a:tcPr marL="88348" marR="88348" marT="44174" marB="44174" anchor="ctr"/>
                </a:tc>
                <a:extLst>
                  <a:ext uri="{0D108BD9-81ED-4DB2-BD59-A6C34878D82A}">
                    <a16:rowId xmlns:a16="http://schemas.microsoft.com/office/drawing/2014/main" val="10000"/>
                  </a:ext>
                </a:extLst>
              </a:tr>
              <a:tr h="480303">
                <a:tc>
                  <a:txBody>
                    <a:bodyPr/>
                    <a:lstStyle/>
                    <a:p>
                      <a:r>
                        <a:rPr lang="tr-TR" sz="1700" b="1" dirty="0" err="1"/>
                        <a:t>int</a:t>
                      </a:r>
                      <a:r>
                        <a:rPr lang="tr-TR" sz="1700" b="1" dirty="0"/>
                        <a:t>(n)</a:t>
                      </a:r>
                    </a:p>
                  </a:txBody>
                  <a:tcPr marL="88348" marR="88348" marT="44174" marB="44174" anchor="ctr"/>
                </a:tc>
                <a:tc>
                  <a:txBody>
                    <a:bodyPr/>
                    <a:lstStyle/>
                    <a:p>
                      <a:r>
                        <a:rPr lang="tr-TR" sz="1700" dirty="0"/>
                        <a:t>n sayısını tamsayıya (</a:t>
                      </a:r>
                      <a:r>
                        <a:rPr lang="tr-TR" sz="1700" dirty="0" err="1"/>
                        <a:t>integer</a:t>
                      </a:r>
                      <a:r>
                        <a:rPr lang="tr-TR" sz="1700" dirty="0"/>
                        <a:t>) dönüştürür. Örn: </a:t>
                      </a:r>
                      <a:r>
                        <a:rPr lang="tr-TR" sz="1700" dirty="0" err="1"/>
                        <a:t>int</a:t>
                      </a:r>
                      <a:r>
                        <a:rPr lang="tr-TR" sz="1700" dirty="0"/>
                        <a:t>(010) </a:t>
                      </a:r>
                    </a:p>
                  </a:txBody>
                  <a:tcPr marL="88348" marR="88348" marT="44174" marB="44174" anchor="ctr"/>
                </a:tc>
                <a:extLst>
                  <a:ext uri="{0D108BD9-81ED-4DB2-BD59-A6C34878D82A}">
                    <a16:rowId xmlns:a16="http://schemas.microsoft.com/office/drawing/2014/main" val="10001"/>
                  </a:ext>
                </a:extLst>
              </a:tr>
              <a:tr h="480303">
                <a:tc>
                  <a:txBody>
                    <a:bodyPr/>
                    <a:lstStyle/>
                    <a:p>
                      <a:r>
                        <a:rPr lang="tr-TR" sz="1700" b="1" dirty="0" err="1"/>
                        <a:t>float</a:t>
                      </a:r>
                      <a:r>
                        <a:rPr lang="tr-TR" sz="1700" b="1" dirty="0"/>
                        <a:t>(n)</a:t>
                      </a:r>
                    </a:p>
                  </a:txBody>
                  <a:tcPr marL="88348" marR="88348" marT="44174" marB="44174" anchor="ctr"/>
                </a:tc>
                <a:tc>
                  <a:txBody>
                    <a:bodyPr/>
                    <a:lstStyle/>
                    <a:p>
                      <a:r>
                        <a:rPr lang="tr-TR" sz="1700"/>
                        <a:t>n sayısını kayan noktalı sayıya (float) dönüştürür. Örn: float(13) </a:t>
                      </a:r>
                    </a:p>
                  </a:txBody>
                  <a:tcPr marL="88348" marR="88348" marT="44174" marB="44174" anchor="ctr"/>
                </a:tc>
                <a:extLst>
                  <a:ext uri="{0D108BD9-81ED-4DB2-BD59-A6C34878D82A}">
                    <a16:rowId xmlns:a16="http://schemas.microsoft.com/office/drawing/2014/main" val="10002"/>
                  </a:ext>
                </a:extLst>
              </a:tr>
              <a:tr h="686147">
                <a:tc>
                  <a:txBody>
                    <a:bodyPr/>
                    <a:lstStyle/>
                    <a:p>
                      <a:r>
                        <a:rPr lang="tr-TR" sz="1700" b="1" dirty="0" err="1"/>
                        <a:t>long</a:t>
                      </a:r>
                      <a:r>
                        <a:rPr lang="tr-TR" sz="1700" b="1" dirty="0"/>
                        <a:t>(n)</a:t>
                      </a:r>
                    </a:p>
                  </a:txBody>
                  <a:tcPr marL="88348" marR="88348" marT="44174" marB="44174" anchor="ctr"/>
                </a:tc>
                <a:tc>
                  <a:txBody>
                    <a:bodyPr/>
                    <a:lstStyle/>
                    <a:p>
                      <a:r>
                        <a:rPr lang="tr-TR" sz="1700" dirty="0"/>
                        <a:t>n sayısını uzun tamsayıya (</a:t>
                      </a:r>
                      <a:r>
                        <a:rPr lang="tr-TR" sz="1700" dirty="0" err="1"/>
                        <a:t>long</a:t>
                      </a:r>
                      <a:r>
                        <a:rPr lang="tr-TR" sz="1700" dirty="0"/>
                        <a:t> </a:t>
                      </a:r>
                      <a:r>
                        <a:rPr lang="tr-TR" sz="1700" dirty="0" err="1"/>
                        <a:t>integer</a:t>
                      </a:r>
                      <a:r>
                        <a:rPr lang="tr-TR" sz="1700" dirty="0"/>
                        <a:t>) dönüştürür. Örn: </a:t>
                      </a:r>
                      <a:r>
                        <a:rPr lang="tr-TR" sz="1700" dirty="0" err="1"/>
                        <a:t>long</a:t>
                      </a:r>
                      <a:r>
                        <a:rPr lang="tr-TR" sz="1700" dirty="0"/>
                        <a:t>(13) </a:t>
                      </a:r>
                    </a:p>
                  </a:txBody>
                  <a:tcPr marL="88348" marR="88348" marT="44174" marB="44174" anchor="ctr"/>
                </a:tc>
                <a:extLst>
                  <a:ext uri="{0D108BD9-81ED-4DB2-BD59-A6C34878D82A}">
                    <a16:rowId xmlns:a16="http://schemas.microsoft.com/office/drawing/2014/main" val="10003"/>
                  </a:ext>
                </a:extLst>
              </a:tr>
              <a:tr h="480303">
                <a:tc>
                  <a:txBody>
                    <a:bodyPr/>
                    <a:lstStyle/>
                    <a:p>
                      <a:r>
                        <a:rPr lang="tr-TR" sz="1700" b="1" dirty="0" err="1"/>
                        <a:t>oct</a:t>
                      </a:r>
                      <a:r>
                        <a:rPr lang="tr-TR" sz="1700" b="1" dirty="0"/>
                        <a:t>(n)</a:t>
                      </a:r>
                    </a:p>
                  </a:txBody>
                  <a:tcPr marL="88348" marR="88348" marT="44174" marB="44174" anchor="ctr"/>
                </a:tc>
                <a:tc>
                  <a:txBody>
                    <a:bodyPr/>
                    <a:lstStyle/>
                    <a:p>
                      <a:r>
                        <a:rPr lang="tr-TR" sz="1700"/>
                        <a:t>n sayısının sekizlik tabandaki karşılığını verir. Örn: oct(13) </a:t>
                      </a:r>
                    </a:p>
                  </a:txBody>
                  <a:tcPr marL="88348" marR="88348" marT="44174" marB="44174" anchor="ctr"/>
                </a:tc>
                <a:extLst>
                  <a:ext uri="{0D108BD9-81ED-4DB2-BD59-A6C34878D82A}">
                    <a16:rowId xmlns:a16="http://schemas.microsoft.com/office/drawing/2014/main" val="10004"/>
                  </a:ext>
                </a:extLst>
              </a:tr>
              <a:tr h="480303">
                <a:tc>
                  <a:txBody>
                    <a:bodyPr/>
                    <a:lstStyle/>
                    <a:p>
                      <a:r>
                        <a:rPr lang="tr-TR" sz="1700" b="1" dirty="0" err="1"/>
                        <a:t>hex</a:t>
                      </a:r>
                      <a:r>
                        <a:rPr lang="tr-TR" sz="1700" b="1" dirty="0"/>
                        <a:t>(n)</a:t>
                      </a:r>
                    </a:p>
                  </a:txBody>
                  <a:tcPr marL="88348" marR="88348" marT="44174" marB="44174" anchor="ctr"/>
                </a:tc>
                <a:tc>
                  <a:txBody>
                    <a:bodyPr/>
                    <a:lstStyle/>
                    <a:p>
                      <a:r>
                        <a:rPr lang="tr-TR" sz="1700" dirty="0"/>
                        <a:t>n sayısının onaltılık tabandaki karşılığını verir. Örn: </a:t>
                      </a:r>
                      <a:r>
                        <a:rPr lang="tr-TR" sz="1700" dirty="0" err="1"/>
                        <a:t>hex</a:t>
                      </a:r>
                      <a:r>
                        <a:rPr lang="tr-TR" sz="1700" dirty="0"/>
                        <a:t>(13) </a:t>
                      </a:r>
                    </a:p>
                  </a:txBody>
                  <a:tcPr marL="88348" marR="88348" marT="44174" marB="44174"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0836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TextBox 1">
            <a:extLst>
              <a:ext uri="{FF2B5EF4-FFF2-40B4-BE49-F238E27FC236}">
                <a16:creationId xmlns:a16="http://schemas.microsoft.com/office/drawing/2014/main" id="{5A6AEF6F-3532-435C-BCC6-F7349C252387}"/>
              </a:ext>
            </a:extLst>
          </p:cNvPr>
          <p:cNvSpPr txBox="1"/>
          <p:nvPr/>
        </p:nvSpPr>
        <p:spPr>
          <a:xfrm>
            <a:off x="2111188" y="1156447"/>
            <a:ext cx="5930153" cy="3539430"/>
          </a:xfrm>
          <a:prstGeom prst="rect">
            <a:avLst/>
          </a:prstGeom>
          <a:noFill/>
        </p:spPr>
        <p:txBody>
          <a:bodyPr wrap="square" rtlCol="0">
            <a:spAutoFit/>
          </a:bodyPr>
          <a:lstStyle/>
          <a:p>
            <a:r>
              <a:rPr lang="en-US" dirty="0">
                <a:latin typeface="Roboto Condensed Light" panose="020B0604020202020204" charset="0"/>
                <a:ea typeface="Roboto Condensed Light" panose="020B0604020202020204" charset="0"/>
              </a:rPr>
              <a:t>String  , </a:t>
            </a:r>
            <a:r>
              <a:rPr lang="en-US" dirty="0" err="1">
                <a:latin typeface="Roboto Condensed Light" panose="020B0604020202020204" charset="0"/>
                <a:ea typeface="Roboto Condensed Light" panose="020B0604020202020204" charset="0"/>
              </a:rPr>
              <a:t>programlama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dillerinde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cümle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atamanızı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değişken</a:t>
            </a:r>
            <a:r>
              <a:rPr lang="en-US" dirty="0">
                <a:latin typeface="Roboto Condensed Light" panose="020B0604020202020204" charset="0"/>
                <a:ea typeface="Roboto Condensed Light" panose="020B0604020202020204" charset="0"/>
              </a:rPr>
              <a:t> tipi.</a:t>
            </a:r>
          </a:p>
          <a:p>
            <a:r>
              <a:rPr lang="en-US" dirty="0">
                <a:latin typeface="Roboto Condensed Light" panose="020B0604020202020204" charset="0"/>
                <a:ea typeface="Roboto Condensed Light" panose="020B0604020202020204" charset="0"/>
              </a:rPr>
              <a:t>String a = “Ahmet </a:t>
            </a:r>
            <a:r>
              <a:rPr lang="en-US" dirty="0" err="1">
                <a:latin typeface="Roboto Condensed Light" panose="020B0604020202020204" charset="0"/>
                <a:ea typeface="Roboto Condensed Light" panose="020B0604020202020204" charset="0"/>
              </a:rPr>
              <a:t>uzay’a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uçtu</a:t>
            </a:r>
            <a:r>
              <a:rPr lang="en-US" dirty="0">
                <a:latin typeface="Roboto Condensed Light" panose="020B0604020202020204" charset="0"/>
                <a:ea typeface="Roboto Condensed Light" panose="020B0604020202020204" charset="0"/>
              </a:rPr>
              <a:t>”  , a = “Ahmet </a:t>
            </a:r>
            <a:r>
              <a:rPr lang="en-US" dirty="0" err="1">
                <a:latin typeface="Roboto Condensed Light" panose="020B0604020202020204" charset="0"/>
                <a:ea typeface="Roboto Condensed Light" panose="020B0604020202020204" charset="0"/>
              </a:rPr>
              <a:t>yazılım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öğreniyor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Char , </a:t>
            </a:r>
            <a:r>
              <a:rPr lang="en-US" dirty="0" err="1">
                <a:latin typeface="Roboto Condensed Light" panose="020B0604020202020204" charset="0"/>
                <a:ea typeface="Roboto Condensed Light" panose="020B0604020202020204" charset="0"/>
              </a:rPr>
              <a:t>programlama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dillerinde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harf</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atamanızı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tek</a:t>
            </a:r>
            <a:r>
              <a:rPr lang="en-US" dirty="0">
                <a:latin typeface="Roboto Condensed Light" panose="020B0604020202020204" charset="0"/>
                <a:ea typeface="Roboto Condensed Light" panose="020B0604020202020204" charset="0"/>
              </a:rPr>
              <a:t> byte </a:t>
            </a:r>
            <a:r>
              <a:rPr lang="en-US" dirty="0" err="1">
                <a:latin typeface="Roboto Condensed Light" panose="020B0604020202020204" charset="0"/>
                <a:ea typeface="Roboto Condensed Light" panose="020B0604020202020204" charset="0"/>
              </a:rPr>
              <a:t>olan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değişken</a:t>
            </a:r>
            <a:r>
              <a:rPr lang="en-US" dirty="0">
                <a:latin typeface="Roboto Condensed Light" panose="020B0604020202020204" charset="0"/>
                <a:ea typeface="Roboto Condensed Light" panose="020B0604020202020204" charset="0"/>
              </a:rPr>
              <a:t> tipi.  Char c = ‘a’  .. </a:t>
            </a:r>
            <a:r>
              <a:rPr lang="en-US" dirty="0" err="1">
                <a:latin typeface="Roboto Condensed Light" panose="020B0604020202020204" charset="0"/>
                <a:ea typeface="Roboto Condensed Light" panose="020B0604020202020204" charset="0"/>
              </a:rPr>
              <a:t>Gibi</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r>
              <a:rPr lang="en-US" dirty="0" err="1">
                <a:latin typeface="Roboto Condensed Light" panose="020B0604020202020204" charset="0"/>
                <a:ea typeface="Roboto Condensed Light" panose="020B0604020202020204" charset="0"/>
              </a:rPr>
              <a:t>Liste</a:t>
            </a:r>
            <a:r>
              <a:rPr lang="en-US" dirty="0">
                <a:latin typeface="Roboto Condensed Light" panose="020B0604020202020204" charset="0"/>
                <a:ea typeface="Roboto Condensed Light" panose="020B0604020202020204" charset="0"/>
              </a:rPr>
              <a:t> (Array)  , </a:t>
            </a:r>
            <a:r>
              <a:rPr lang="en-US" dirty="0" err="1">
                <a:latin typeface="Roboto Condensed Light" panose="020B0604020202020204" charset="0"/>
                <a:ea typeface="Roboto Condensed Light" panose="020B0604020202020204" charset="0"/>
              </a:rPr>
              <a:t>programlama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dillerinde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tip </a:t>
            </a:r>
            <a:r>
              <a:rPr lang="en-US" dirty="0" err="1">
                <a:latin typeface="Roboto Condensed Light" panose="020B0604020202020204" charset="0"/>
                <a:ea typeface="Roboto Condensed Light" panose="020B0604020202020204" charset="0"/>
              </a:rPr>
              <a:t>değişkenden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tutmanızı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değişken</a:t>
            </a:r>
            <a:r>
              <a:rPr lang="en-US" dirty="0">
                <a:latin typeface="Roboto Condensed Light" panose="020B0604020202020204" charset="0"/>
                <a:ea typeface="Roboto Condensed Light" panose="020B0604020202020204" charset="0"/>
              </a:rPr>
              <a:t> tipi.  Python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konuşursak</a:t>
            </a:r>
            <a:r>
              <a:rPr lang="en-US" dirty="0">
                <a:latin typeface="Roboto Condensed Light" panose="020B0604020202020204" charset="0"/>
                <a:ea typeface="Roboto Condensed Light" panose="020B0604020202020204" charset="0"/>
              </a:rPr>
              <a:t> Array </a:t>
            </a:r>
            <a:r>
              <a:rPr lang="en-US" dirty="0" err="1">
                <a:latin typeface="Roboto Condensed Light" panose="020B0604020202020204" charset="0"/>
                <a:ea typeface="Roboto Condensed Light" panose="020B0604020202020204" charset="0"/>
              </a:rPr>
              <a:t>daha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matematiksel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işlemlerde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kullanılırken</a:t>
            </a:r>
            <a:r>
              <a:rPr lang="en-US" dirty="0">
                <a:latin typeface="Roboto Condensed Light" panose="020B0604020202020204" charset="0"/>
                <a:ea typeface="Roboto Condensed Light" panose="020B0604020202020204" charset="0"/>
              </a:rPr>
              <a:t>, List </a:t>
            </a:r>
            <a:r>
              <a:rPr lang="en-US" dirty="0" err="1">
                <a:latin typeface="Roboto Condensed Light" panose="020B0604020202020204" charset="0"/>
                <a:ea typeface="Roboto Condensed Light" panose="020B0604020202020204" charset="0"/>
              </a:rPr>
              <a:t>daha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sahip</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İkisine</a:t>
            </a:r>
            <a:r>
              <a:rPr lang="en-US" dirty="0">
                <a:latin typeface="Roboto Condensed Light" panose="020B0604020202020204" charset="0"/>
                <a:ea typeface="Roboto Condensed Light" panose="020B0604020202020204" charset="0"/>
              </a:rPr>
              <a:t> de </a:t>
            </a:r>
            <a:r>
              <a:rPr lang="en-US" dirty="0" err="1">
                <a:latin typeface="Roboto Condensed Light" panose="020B0604020202020204" charset="0"/>
                <a:ea typeface="Roboto Condensed Light" panose="020B0604020202020204" charset="0"/>
              </a:rPr>
              <a:t>eleman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ekleyebilir,eleman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çıkarabilir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döngülerle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ortalamasını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alabilir,terse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çevirebilir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bölebilir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belirli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elemana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erişebilirsiniz</a:t>
            </a:r>
            <a:r>
              <a:rPr lang="en-US" dirty="0">
                <a:latin typeface="Roboto Condensed Light" panose="020B0604020202020204" charset="0"/>
                <a:ea typeface="Roboto Condensed Light" panose="020B0604020202020204" charset="0"/>
              </a:rPr>
              <a:t>. </a:t>
            </a:r>
          </a:p>
          <a:p>
            <a:endParaRPr lang="en-US" dirty="0">
              <a:latin typeface="Roboto Condensed Light" panose="020B0604020202020204" charset="0"/>
              <a:ea typeface="Roboto Condensed Light" panose="020B0604020202020204" charset="0"/>
            </a:endParaRPr>
          </a:p>
          <a:p>
            <a:r>
              <a:rPr lang="en-US" dirty="0">
                <a:latin typeface="Roboto Condensed Light" panose="020B0604020202020204" charset="0"/>
                <a:ea typeface="Roboto Condensed Light" panose="020B0604020202020204" charset="0"/>
              </a:rPr>
              <a:t>Array x = array([3,6,9,12])</a:t>
            </a:r>
          </a:p>
          <a:p>
            <a:r>
              <a:rPr lang="en-US" dirty="0">
                <a:latin typeface="Roboto Condensed Light" panose="020B0604020202020204" charset="0"/>
                <a:ea typeface="Roboto Condensed Light" panose="020B0604020202020204" charset="0"/>
              </a:rPr>
              <a:t>List  y = [3,6,9,12]</a:t>
            </a:r>
          </a:p>
          <a:p>
            <a:r>
              <a:rPr lang="en-US" dirty="0">
                <a:latin typeface="Roboto Condensed Light" panose="020B0604020202020204" charset="0"/>
                <a:ea typeface="Roboto Condensed Light" panose="020B0604020202020204" charset="0"/>
              </a:rPr>
              <a:t>X[3] = (0’dan </a:t>
            </a:r>
            <a:r>
              <a:rPr lang="en-US" dirty="0" err="1">
                <a:latin typeface="Roboto Condensed Light" panose="020B0604020202020204" charset="0"/>
                <a:ea typeface="Roboto Condensed Light" panose="020B0604020202020204" charset="0"/>
              </a:rPr>
              <a:t>başlayarak</a:t>
            </a:r>
            <a:r>
              <a:rPr lang="en-US" dirty="0">
                <a:latin typeface="Roboto Condensed Light" panose="020B0604020202020204" charset="0"/>
                <a:ea typeface="Roboto Condensed Light" panose="020B0604020202020204" charset="0"/>
              </a:rPr>
              <a:t> 3.sırada </a:t>
            </a:r>
            <a:r>
              <a:rPr lang="en-US" dirty="0" err="1">
                <a:latin typeface="Roboto Condensed Light" panose="020B0604020202020204" charset="0"/>
                <a:ea typeface="Roboto Condensed Light" panose="020B0604020202020204" charset="0"/>
              </a:rPr>
              <a:t>kim</a:t>
            </a:r>
            <a:r>
              <a:rPr lang="en-US" dirty="0">
                <a:latin typeface="Roboto Condensed Light" panose="020B0604020202020204" charset="0"/>
                <a:ea typeface="Roboto Condensed Light" panose="020B0604020202020204" charset="0"/>
              </a:rPr>
              <a:t> var </a:t>
            </a:r>
            <a:r>
              <a:rPr lang="en-US" dirty="0" err="1">
                <a:latin typeface="Roboto Condensed Light" panose="020B0604020202020204" charset="0"/>
                <a:ea typeface="Roboto Condensed Light" panose="020B0604020202020204" charset="0"/>
              </a:rPr>
              <a:t>bana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ver</a:t>
            </a:r>
            <a:r>
              <a:rPr lang="en-US" dirty="0">
                <a:latin typeface="Roboto Condensed Light" panose="020B0604020202020204" charset="0"/>
                <a:ea typeface="Roboto Condensed Light" panose="020B0604020202020204" charset="0"/>
              </a:rPr>
              <a:t>) = 12</a:t>
            </a:r>
          </a:p>
          <a:p>
            <a:r>
              <a:rPr lang="en-US" dirty="0">
                <a:latin typeface="Roboto Condensed Light" panose="020B0604020202020204" charset="0"/>
                <a:ea typeface="Roboto Condensed Light" panose="020B0604020202020204" charset="0"/>
              </a:rPr>
              <a:t>Y[3] = 12</a:t>
            </a:r>
          </a:p>
          <a:p>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423254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5 Metin kutusu">
            <a:extLst>
              <a:ext uri="{FF2B5EF4-FFF2-40B4-BE49-F238E27FC236}">
                <a16:creationId xmlns:a16="http://schemas.microsoft.com/office/drawing/2014/main" id="{35CF2E7F-9104-4F45-8B9B-548D176B3272}"/>
              </a:ext>
            </a:extLst>
          </p:cNvPr>
          <p:cNvSpPr txBox="1"/>
          <p:nvPr/>
        </p:nvSpPr>
        <p:spPr>
          <a:xfrm>
            <a:off x="2071638" y="699241"/>
            <a:ext cx="5942809" cy="3785652"/>
          </a:xfrm>
          <a:prstGeom prst="rect">
            <a:avLst/>
          </a:prstGeom>
          <a:noFill/>
        </p:spPr>
        <p:txBody>
          <a:bodyPr wrap="square" rtlCol="0">
            <a:spAutoFit/>
          </a:bodyPr>
          <a:lstStyle/>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count</a:t>
            </a:r>
            <a:r>
              <a:rPr lang="tr-TR" sz="1600" b="1" dirty="0">
                <a:solidFill>
                  <a:srgbClr val="FF0000"/>
                </a:solidFill>
                <a:latin typeface="Roboto Condensed Light" panose="020B0604020202020204" charset="0"/>
                <a:ea typeface="Roboto Condensed Light" panose="020B0604020202020204" charset="0"/>
              </a:rPr>
              <a:t> (): </a:t>
            </a:r>
            <a:r>
              <a:rPr lang="tr-TR" sz="1600" dirty="0">
                <a:latin typeface="Roboto Condensed Light" panose="020B0604020202020204" charset="0"/>
                <a:ea typeface="Roboto Condensed Light" panose="020B0604020202020204" charset="0"/>
              </a:rPr>
              <a:t>Listede bir elemanın kaç defa tekrarlandığını verir</a:t>
            </a:r>
          </a:p>
          <a:p>
            <a:pPr lvl="2">
              <a:buClr>
                <a:schemeClr val="accent1"/>
              </a:buClr>
            </a:pPr>
            <a:r>
              <a:rPr lang="tr-TR" sz="1600" b="1" dirty="0">
                <a:solidFill>
                  <a:schemeClr val="accent1"/>
                </a:solidFill>
                <a:latin typeface="Roboto Condensed Light" panose="020B0604020202020204" charset="0"/>
                <a:ea typeface="Roboto Condensed Light" panose="020B0604020202020204" charset="0"/>
              </a:rPr>
              <a:t> </a:t>
            </a:r>
            <a:r>
              <a:rPr lang="tr-TR" sz="1600" b="1" dirty="0">
                <a:latin typeface="Roboto Condensed Light" panose="020B0604020202020204" charset="0"/>
                <a:ea typeface="Roboto Condensed Light" panose="020B0604020202020204" charset="0"/>
              </a:rPr>
              <a:t>programlar.count(‘python’)</a:t>
            </a:r>
            <a:endParaRPr lang="tr-TR" sz="1600" b="1" dirty="0">
              <a:solidFill>
                <a:schemeClr val="accent1"/>
              </a:solidFill>
              <a:latin typeface="Roboto Condensed Light" panose="020B0604020202020204" charset="0"/>
              <a:ea typeface="Roboto Condensed Light" panose="020B0604020202020204" charset="0"/>
            </a:endParaRP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extend</a:t>
            </a:r>
            <a:r>
              <a:rPr lang="tr-TR" sz="1600" b="1" dirty="0">
                <a:solidFill>
                  <a:srgbClr val="FF0000"/>
                </a:solidFill>
                <a:latin typeface="Roboto Condensed Light" panose="020B0604020202020204" charset="0"/>
                <a:ea typeface="Roboto Condensed Light" panose="020B0604020202020204" charset="0"/>
              </a:rPr>
              <a:t> (): </a:t>
            </a:r>
            <a:r>
              <a:rPr lang="tr-TR" sz="1600" dirty="0">
                <a:latin typeface="Roboto Condensed Light" panose="020B0604020202020204" charset="0"/>
                <a:ea typeface="Roboto Condensed Light" panose="020B0604020202020204" charset="0"/>
              </a:rPr>
              <a:t>İki listeyi toplar.</a:t>
            </a:r>
          </a:p>
          <a:p>
            <a:pPr lvl="2">
              <a:buClr>
                <a:schemeClr val="accent1"/>
              </a:buClr>
            </a:pPr>
            <a:r>
              <a:rPr lang="tr-TR" sz="1600" b="1" dirty="0">
                <a:latin typeface="Roboto Condensed Light" panose="020B0604020202020204" charset="0"/>
                <a:ea typeface="Roboto Condensed Light" panose="020B0604020202020204" charset="0"/>
              </a:rPr>
              <a:t> programlar.extend([‘Java’])</a:t>
            </a:r>
            <a:endParaRPr lang="tr-TR" sz="1600" b="1" dirty="0">
              <a:solidFill>
                <a:schemeClr val="accent1"/>
              </a:solidFill>
              <a:latin typeface="Roboto Condensed Light" panose="020B0604020202020204" charset="0"/>
              <a:ea typeface="Roboto Condensed Light" panose="020B0604020202020204" charset="0"/>
            </a:endParaRP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index</a:t>
            </a:r>
            <a:r>
              <a:rPr lang="tr-TR" sz="1600" b="1"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İstenilen bir elemanın liste içindeki indeksini verir.</a:t>
            </a:r>
          </a:p>
          <a:p>
            <a:pPr lvl="2">
              <a:buClr>
                <a:schemeClr val="accent1"/>
              </a:buClr>
            </a:pPr>
            <a:r>
              <a:rPr lang="tr-TR" sz="1600" b="1" dirty="0">
                <a:latin typeface="Roboto Condensed Light" panose="020B0604020202020204" charset="0"/>
                <a:ea typeface="Roboto Condensed Light" panose="020B0604020202020204" charset="0"/>
              </a:rPr>
              <a:t>programlar.index(‘istenen değer’)</a:t>
            </a:r>
            <a:endParaRPr lang="tr-TR" sz="1600" b="1" dirty="0">
              <a:solidFill>
                <a:schemeClr val="accent1"/>
              </a:solidFill>
              <a:latin typeface="Roboto Condensed Light" panose="020B0604020202020204" charset="0"/>
              <a:ea typeface="Roboto Condensed Light" panose="020B0604020202020204" charset="0"/>
            </a:endParaRP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a:solidFill>
                  <a:srgbClr val="FF0000"/>
                </a:solidFill>
                <a:latin typeface="Roboto Condensed Light" panose="020B0604020202020204" charset="0"/>
                <a:ea typeface="Roboto Condensed Light" panose="020B0604020202020204" charset="0"/>
              </a:rPr>
              <a:t>pop():</a:t>
            </a:r>
            <a:r>
              <a:rPr lang="tr-TR" sz="1600"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Listenin son elemanını çıkartır.</a:t>
            </a:r>
          </a:p>
          <a:p>
            <a:pPr lvl="2">
              <a:buClr>
                <a:schemeClr val="accent1"/>
              </a:buClr>
            </a:pPr>
            <a:r>
              <a:rPr lang="tr-TR" sz="1600" b="1" dirty="0">
                <a:latin typeface="Roboto Condensed Light" panose="020B0604020202020204" charset="0"/>
                <a:ea typeface="Roboto Condensed Light" panose="020B0604020202020204" charset="0"/>
              </a:rPr>
              <a:t>programlar.pop()</a:t>
            </a: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remove</a:t>
            </a:r>
            <a:r>
              <a:rPr lang="tr-TR" sz="1600" b="1" dirty="0">
                <a:solidFill>
                  <a:srgbClr val="FF0000"/>
                </a:solidFill>
                <a:latin typeface="Roboto Condensed Light" panose="020B0604020202020204" charset="0"/>
                <a:ea typeface="Roboto Condensed Light" panose="020B0604020202020204" charset="0"/>
              </a:rPr>
              <a:t> ():</a:t>
            </a:r>
            <a:r>
              <a:rPr lang="tr-TR" sz="1600"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Herhangi bir elemanı listeden çıkartmak için kullanılır.</a:t>
            </a:r>
          </a:p>
          <a:p>
            <a:pPr lvl="2">
              <a:buClr>
                <a:schemeClr val="accent1"/>
              </a:buClr>
            </a:pPr>
            <a:r>
              <a:rPr lang="tr-TR" sz="1600" b="1" dirty="0">
                <a:latin typeface="Roboto Condensed Light" panose="020B0604020202020204" charset="0"/>
                <a:ea typeface="Roboto Condensed Light" panose="020B0604020202020204" charset="0"/>
              </a:rPr>
              <a:t>Programlar.remove(‘Java’)</a:t>
            </a:r>
            <a:endParaRPr lang="tr-TR" sz="1600" b="1" dirty="0">
              <a:solidFill>
                <a:schemeClr val="accent1"/>
              </a:solidFill>
              <a:latin typeface="Roboto Condensed Light" panose="020B0604020202020204" charset="0"/>
              <a:ea typeface="Roboto Condensed Light" panose="020B0604020202020204" charset="0"/>
            </a:endParaRP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reverse</a:t>
            </a:r>
            <a:r>
              <a:rPr lang="tr-TR" sz="1600" b="1"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Listeyi tersten yazdırır.</a:t>
            </a: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a:solidFill>
                  <a:srgbClr val="FF0000"/>
                </a:solidFill>
                <a:latin typeface="Roboto Condensed Light" panose="020B0604020202020204" charset="0"/>
                <a:ea typeface="Roboto Condensed Light" panose="020B0604020202020204" charset="0"/>
              </a:rPr>
              <a:t>sort():</a:t>
            </a:r>
            <a:r>
              <a:rPr lang="tr-TR" sz="1600"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Liste elamanlarını sıralamak için kullanılır. </a:t>
            </a:r>
          </a:p>
          <a:p>
            <a:pPr>
              <a:buClr>
                <a:schemeClr val="accent1"/>
              </a:buClr>
              <a:buFont typeface="Wingdings" pitchFamily="2" charset="2"/>
              <a:buChar char="§"/>
            </a:pPr>
            <a:r>
              <a:rPr lang="tr-TR" sz="1600" b="1" dirty="0">
                <a:solidFill>
                  <a:schemeClr val="accent1"/>
                </a:solidFill>
                <a:latin typeface="Roboto Condensed Light" panose="020B0604020202020204" charset="0"/>
                <a:ea typeface="Roboto Condensed Light" panose="020B0604020202020204" charset="0"/>
              </a:rPr>
              <a:t> </a:t>
            </a:r>
            <a:r>
              <a:rPr lang="tr-TR" sz="1600" b="1" dirty="0" err="1">
                <a:solidFill>
                  <a:srgbClr val="FF0000"/>
                </a:solidFill>
                <a:latin typeface="Roboto Condensed Light" panose="020B0604020202020204" charset="0"/>
                <a:ea typeface="Roboto Condensed Light" panose="020B0604020202020204" charset="0"/>
              </a:rPr>
              <a:t>len</a:t>
            </a:r>
            <a:r>
              <a:rPr lang="tr-TR" sz="1600" b="1" dirty="0">
                <a:solidFill>
                  <a:srgbClr val="FF0000"/>
                </a:solidFill>
                <a:latin typeface="Roboto Condensed Light" panose="020B0604020202020204" charset="0"/>
                <a:ea typeface="Roboto Condensed Light" panose="020B0604020202020204" charset="0"/>
              </a:rPr>
              <a:t>(): </a:t>
            </a:r>
            <a:r>
              <a:rPr lang="tr-TR" sz="1600" dirty="0">
                <a:latin typeface="Roboto Condensed Light" panose="020B0604020202020204" charset="0"/>
                <a:ea typeface="Roboto Condensed Light" panose="020B0604020202020204" charset="0"/>
              </a:rPr>
              <a:t>Listenin kaç elemandan oluştuğunu bulur.</a:t>
            </a:r>
          </a:p>
          <a:p>
            <a:pPr lvl="2">
              <a:buClr>
                <a:schemeClr val="accent1"/>
              </a:buClr>
            </a:pPr>
            <a:r>
              <a:rPr lang="tr-TR" sz="1600" b="1" dirty="0" err="1">
                <a:latin typeface="Roboto Condensed Light" panose="020B0604020202020204" charset="0"/>
                <a:ea typeface="Roboto Condensed Light" panose="020B0604020202020204" charset="0"/>
              </a:rPr>
              <a:t>len</a:t>
            </a:r>
            <a:r>
              <a:rPr lang="tr-TR" sz="1600" b="1" dirty="0">
                <a:latin typeface="Roboto Condensed Light" panose="020B0604020202020204" charset="0"/>
                <a:ea typeface="Roboto Condensed Light" panose="020B0604020202020204" charset="0"/>
              </a:rPr>
              <a:t>(programlar)</a:t>
            </a:r>
          </a:p>
          <a:p>
            <a:pPr>
              <a:buClr>
                <a:schemeClr val="accent1"/>
              </a:buClr>
              <a:buFont typeface="Wingdings" pitchFamily="2" charset="2"/>
              <a:buChar char="§"/>
            </a:pPr>
            <a:endParaRPr lang="tr-TR" sz="1600" b="1" dirty="0">
              <a:solidFill>
                <a:schemeClr val="accent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98527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Programla</a:t>
            </a:r>
            <a:r>
              <a:rPr lang="en-US" dirty="0"/>
              <a:t> </a:t>
            </a:r>
            <a:r>
              <a:rPr lang="en-US" dirty="0" err="1"/>
              <a:t>ile</a:t>
            </a:r>
            <a:r>
              <a:rPr lang="en-US" dirty="0"/>
              <a:t> </a:t>
            </a:r>
            <a:r>
              <a:rPr lang="en-US" dirty="0" err="1"/>
              <a:t>ilgili</a:t>
            </a:r>
            <a:r>
              <a:rPr lang="en-US" dirty="0"/>
              <a:t> </a:t>
            </a:r>
            <a:r>
              <a:rPr lang="en-US" dirty="0" err="1"/>
              <a:t>basit</a:t>
            </a:r>
            <a:r>
              <a:rPr lang="en-US" dirty="0"/>
              <a:t> </a:t>
            </a:r>
            <a:r>
              <a:rPr lang="en-US" dirty="0" err="1"/>
              <a:t>kurallar</a:t>
            </a:r>
            <a:endParaRPr sz="28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r>
              <a:rPr lang="en-US" dirty="0"/>
              <a:t>Dictionaries (</a:t>
            </a:r>
            <a:r>
              <a:rPr lang="en-US" dirty="0" err="1"/>
              <a:t>Sözlük</a:t>
            </a:r>
            <a:r>
              <a:rPr lang="en-US" dirty="0"/>
              <a:t>) </a:t>
            </a:r>
            <a:r>
              <a:rPr lang="en-US" dirty="0" err="1"/>
              <a:t>daha</a:t>
            </a:r>
            <a:r>
              <a:rPr lang="en-US" dirty="0"/>
              <a:t> </a:t>
            </a:r>
            <a:r>
              <a:rPr lang="en-US" dirty="0" err="1"/>
              <a:t>çok</a:t>
            </a:r>
            <a:r>
              <a:rPr lang="en-US" dirty="0"/>
              <a:t> </a:t>
            </a:r>
            <a:r>
              <a:rPr lang="en-US" dirty="0" err="1"/>
              <a:t>Python’a</a:t>
            </a:r>
            <a:r>
              <a:rPr lang="en-US" dirty="0"/>
              <a:t> </a:t>
            </a:r>
            <a:r>
              <a:rPr lang="en-US" dirty="0" err="1"/>
              <a:t>ait</a:t>
            </a:r>
            <a:r>
              <a:rPr lang="en-US" dirty="0"/>
              <a:t> </a:t>
            </a:r>
            <a:r>
              <a:rPr lang="en-US" dirty="0" err="1"/>
              <a:t>bir</a:t>
            </a:r>
            <a:r>
              <a:rPr lang="en-US" dirty="0"/>
              <a:t> </a:t>
            </a:r>
            <a:r>
              <a:rPr lang="en-US" dirty="0" err="1"/>
              <a:t>veri</a:t>
            </a:r>
            <a:r>
              <a:rPr lang="en-US" dirty="0"/>
              <a:t> tipi</a:t>
            </a:r>
          </a:p>
          <a:p>
            <a:pPr algn="just">
              <a:buClr>
                <a:schemeClr val="accent1"/>
              </a:buClr>
              <a:buFontTx/>
              <a:buChar char="-"/>
            </a:pPr>
            <a:r>
              <a:rPr lang="en-US" dirty="0" err="1"/>
              <a:t>roket</a:t>
            </a:r>
            <a:r>
              <a:rPr lang="en-US" dirty="0"/>
              <a:t> = { “motor” = “</a:t>
            </a:r>
            <a:r>
              <a:rPr lang="en-US" dirty="0" err="1"/>
              <a:t>katı</a:t>
            </a:r>
            <a:r>
              <a:rPr lang="en-US" dirty="0"/>
              <a:t> </a:t>
            </a:r>
            <a:r>
              <a:rPr lang="en-US" dirty="0" err="1"/>
              <a:t>yakıt</a:t>
            </a:r>
            <a:r>
              <a:rPr lang="en-US" dirty="0"/>
              <a:t>”, “</a:t>
            </a:r>
            <a:r>
              <a:rPr lang="en-US" dirty="0" err="1"/>
              <a:t>yapım_yılı</a:t>
            </a:r>
            <a:r>
              <a:rPr lang="en-US" dirty="0"/>
              <a:t>” = “2019”,”firma” = “</a:t>
            </a:r>
            <a:r>
              <a:rPr lang="en-US" dirty="0" err="1"/>
              <a:t>roketsan</a:t>
            </a:r>
            <a:r>
              <a:rPr lang="en-US" dirty="0"/>
              <a:t>”}</a:t>
            </a:r>
          </a:p>
          <a:p>
            <a:pPr algn="just">
              <a:buClr>
                <a:schemeClr val="accent1"/>
              </a:buClr>
              <a:buFontTx/>
              <a:buChar char="-"/>
            </a:pPr>
            <a:r>
              <a:rPr lang="en-US" dirty="0"/>
              <a:t>Print(</a:t>
            </a:r>
            <a:r>
              <a:rPr lang="en-US" dirty="0" err="1"/>
              <a:t>roket.motor</a:t>
            </a:r>
            <a:r>
              <a:rPr lang="en-US" dirty="0"/>
              <a:t>)  $ &gt; </a:t>
            </a:r>
            <a:r>
              <a:rPr lang="en-US" dirty="0" err="1"/>
              <a:t>katı</a:t>
            </a:r>
            <a:r>
              <a:rPr lang="en-US" dirty="0"/>
              <a:t> </a:t>
            </a:r>
            <a:r>
              <a:rPr lang="en-US" dirty="0" err="1"/>
              <a:t>yakıt</a:t>
            </a:r>
            <a:endParaRPr lang="en-US" dirty="0"/>
          </a:p>
          <a:p>
            <a:pPr algn="just">
              <a:buClr>
                <a:schemeClr val="accent1"/>
              </a:buClr>
              <a:buFontTx/>
              <a:buChar char="-"/>
            </a:pPr>
            <a:r>
              <a:rPr lang="en-US" dirty="0"/>
              <a:t>Print(</a:t>
            </a:r>
            <a:r>
              <a:rPr lang="en-US" dirty="0" err="1"/>
              <a:t>roket.get</a:t>
            </a:r>
            <a:r>
              <a:rPr lang="en-US" dirty="0"/>
              <a:t>(“motor”) $&gt; </a:t>
            </a:r>
            <a:r>
              <a:rPr lang="en-US" dirty="0" err="1"/>
              <a:t>katı</a:t>
            </a:r>
            <a:r>
              <a:rPr lang="en-US" dirty="0"/>
              <a:t> </a:t>
            </a:r>
            <a:r>
              <a:rPr lang="en-US" dirty="0" err="1"/>
              <a:t>yakıt</a:t>
            </a:r>
            <a:endParaRPr lang="en-US" dirty="0"/>
          </a:p>
          <a:p>
            <a:pPr algn="just">
              <a:buClr>
                <a:schemeClr val="accent1"/>
              </a:buClr>
              <a:buFontTx/>
              <a:buChar char="-"/>
            </a:pPr>
            <a:endParaRPr lang="en-US" dirty="0"/>
          </a:p>
          <a:p>
            <a:pPr marL="152400" indent="0" algn="just">
              <a:buClr>
                <a:schemeClr val="accent1"/>
              </a:buClr>
            </a:pPr>
            <a:r>
              <a:rPr lang="en-US" dirty="0" err="1"/>
              <a:t>Roket</a:t>
            </a:r>
            <a:r>
              <a:rPr lang="en-US" dirty="0"/>
              <a:t> [“</a:t>
            </a:r>
            <a:r>
              <a:rPr lang="en-US" dirty="0" err="1"/>
              <a:t>yapım_yılı</a:t>
            </a:r>
            <a:r>
              <a:rPr lang="en-US" dirty="0"/>
              <a:t>”] = 2029 </a:t>
            </a:r>
            <a:r>
              <a:rPr lang="en-US" dirty="0" err="1"/>
              <a:t>görüldüğü</a:t>
            </a:r>
            <a:r>
              <a:rPr lang="en-US" dirty="0"/>
              <a:t> </a:t>
            </a:r>
            <a:r>
              <a:rPr lang="en-US" dirty="0" err="1"/>
              <a:t>üzere</a:t>
            </a:r>
            <a:r>
              <a:rPr lang="en-US" dirty="0"/>
              <a:t> </a:t>
            </a:r>
            <a:r>
              <a:rPr lang="en-US" dirty="0" err="1"/>
              <a:t>değiştirebiliyorsunuz</a:t>
            </a:r>
            <a:endParaRPr lang="en-US" dirty="0"/>
          </a:p>
          <a:p>
            <a:pPr marL="152400" indent="0" algn="just">
              <a:buClr>
                <a:schemeClr val="accent1"/>
              </a:buClr>
            </a:pPr>
            <a:endParaRPr lang="en-US" dirty="0"/>
          </a:p>
          <a:p>
            <a:pPr marL="152400" indent="0" algn="just">
              <a:buClr>
                <a:schemeClr val="accent1"/>
              </a:buClr>
            </a:pPr>
            <a:r>
              <a:rPr lang="en-US" dirty="0"/>
              <a:t>&gt;&gt;&gt;a = "</a:t>
            </a:r>
            <a:r>
              <a:rPr lang="en-US" dirty="0" err="1"/>
              <a:t>Merhaba</a:t>
            </a:r>
            <a:r>
              <a:rPr lang="en-US" dirty="0"/>
              <a:t> Python" </a:t>
            </a:r>
          </a:p>
          <a:p>
            <a:pPr marL="152400" indent="0" algn="just">
              <a:buClr>
                <a:schemeClr val="accent1"/>
              </a:buClr>
            </a:pPr>
            <a:r>
              <a:rPr lang="en-US" dirty="0"/>
              <a:t>&gt;&gt;&gt;print a </a:t>
            </a:r>
            <a:r>
              <a:rPr lang="en-US" dirty="0" err="1"/>
              <a:t>Merhaba</a:t>
            </a:r>
            <a:r>
              <a:rPr lang="en-US" dirty="0"/>
              <a:t> Python</a:t>
            </a:r>
          </a:p>
          <a:p>
            <a:pPr marL="152400" indent="0" algn="just">
              <a:buClr>
                <a:schemeClr val="accent1"/>
              </a:buClr>
            </a:pPr>
            <a:r>
              <a:rPr lang="en-US" dirty="0"/>
              <a:t> &gt;&gt;&gt;b = " </a:t>
            </a:r>
            <a:r>
              <a:rPr lang="en-US" dirty="0" err="1"/>
              <a:t>ile</a:t>
            </a:r>
            <a:r>
              <a:rPr lang="en-US" dirty="0"/>
              <a:t> </a:t>
            </a:r>
            <a:r>
              <a:rPr lang="en-US" dirty="0" err="1"/>
              <a:t>programlama</a:t>
            </a:r>
            <a:r>
              <a:rPr lang="en-US" dirty="0"/>
              <a:t>" </a:t>
            </a:r>
          </a:p>
          <a:p>
            <a:pPr marL="152400" indent="0" algn="just">
              <a:buClr>
                <a:schemeClr val="accent1"/>
              </a:buClr>
            </a:pPr>
            <a:r>
              <a:rPr lang="en-US" dirty="0"/>
              <a:t>&gt;&gt;&gt;</a:t>
            </a:r>
            <a:r>
              <a:rPr lang="en-US" dirty="0" err="1"/>
              <a:t>a+b</a:t>
            </a:r>
            <a:r>
              <a:rPr lang="en-US" dirty="0"/>
              <a:t> '</a:t>
            </a:r>
            <a:r>
              <a:rPr lang="en-US" dirty="0" err="1"/>
              <a:t>Merhaba</a:t>
            </a:r>
            <a:r>
              <a:rPr lang="en-US" dirty="0"/>
              <a:t> Python </a:t>
            </a:r>
            <a:r>
              <a:rPr lang="en-US" dirty="0" err="1"/>
              <a:t>ile</a:t>
            </a:r>
            <a:r>
              <a:rPr lang="en-US" dirty="0"/>
              <a:t> </a:t>
            </a:r>
            <a:r>
              <a:rPr lang="en-US" dirty="0" err="1"/>
              <a:t>programlama</a:t>
            </a:r>
            <a:r>
              <a:rPr lang="en-US" dirty="0"/>
              <a:t>’ </a:t>
            </a:r>
          </a:p>
          <a:p>
            <a:pPr marL="152400" indent="0" algn="just">
              <a:buClr>
                <a:schemeClr val="accent1"/>
              </a:buClr>
            </a:pPr>
            <a:endParaRPr lang="en-US" dirty="0"/>
          </a:p>
          <a:p>
            <a:pPr marL="152400" indent="0" algn="just">
              <a:buClr>
                <a:schemeClr val="accent1"/>
              </a:buClr>
            </a:pPr>
            <a:r>
              <a:rPr lang="en-US" dirty="0" err="1"/>
              <a:t>Sözcükler</a:t>
            </a:r>
            <a:r>
              <a:rPr lang="en-US" dirty="0"/>
              <a:t> </a:t>
            </a:r>
            <a:r>
              <a:rPr lang="en-US" dirty="0" err="1"/>
              <a:t>için</a:t>
            </a:r>
            <a:r>
              <a:rPr lang="en-US" dirty="0"/>
              <a:t> </a:t>
            </a:r>
            <a:r>
              <a:rPr lang="en-US" dirty="0" err="1"/>
              <a:t>bazı</a:t>
            </a:r>
            <a:r>
              <a:rPr lang="en-US" dirty="0"/>
              <a:t> </a:t>
            </a:r>
            <a:r>
              <a:rPr lang="en-US" dirty="0" err="1"/>
              <a:t>fonksiyonlar</a:t>
            </a:r>
            <a:r>
              <a:rPr lang="en-US" dirty="0"/>
              <a:t> </a:t>
            </a:r>
            <a:r>
              <a:rPr lang="en-US" dirty="0" err="1"/>
              <a:t>vardır</a:t>
            </a:r>
            <a:r>
              <a:rPr lang="en-US" dirty="0"/>
              <a:t>. </a:t>
            </a:r>
            <a:r>
              <a:rPr lang="en-US" dirty="0" err="1"/>
              <a:t>Bunlara</a:t>
            </a:r>
            <a:r>
              <a:rPr lang="en-US" dirty="0"/>
              <a:t> </a:t>
            </a:r>
            <a:r>
              <a:rPr lang="en-US" dirty="0" err="1"/>
              <a:t>örnek</a:t>
            </a:r>
            <a:r>
              <a:rPr lang="en-US" dirty="0"/>
              <a:t> </a:t>
            </a:r>
            <a:r>
              <a:rPr lang="en-US" dirty="0" err="1"/>
              <a:t>olarak</a:t>
            </a:r>
            <a:r>
              <a:rPr lang="en-US" dirty="0"/>
              <a:t> </a:t>
            </a:r>
            <a:r>
              <a:rPr lang="en-US" dirty="0" err="1"/>
              <a:t>sözcük</a:t>
            </a:r>
            <a:r>
              <a:rPr lang="en-US" dirty="0"/>
              <a:t> </a:t>
            </a:r>
            <a:r>
              <a:rPr lang="en-US" dirty="0" err="1"/>
              <a:t>olan</a:t>
            </a:r>
            <a:r>
              <a:rPr lang="en-US" dirty="0"/>
              <a:t> </a:t>
            </a:r>
            <a:r>
              <a:rPr lang="en-US" dirty="0" err="1"/>
              <a:t>değişkeni</a:t>
            </a:r>
            <a:r>
              <a:rPr lang="en-US" dirty="0"/>
              <a:t> </a:t>
            </a:r>
            <a:r>
              <a:rPr lang="en-US" dirty="0" err="1"/>
              <a:t>sayıya</a:t>
            </a:r>
            <a:r>
              <a:rPr lang="en-US" dirty="0"/>
              <a:t> </a:t>
            </a:r>
            <a:r>
              <a:rPr lang="en-US" dirty="0" err="1"/>
              <a:t>çeviren</a:t>
            </a:r>
            <a:r>
              <a:rPr lang="en-US" dirty="0"/>
              <a:t> “int()”, </a:t>
            </a:r>
            <a:r>
              <a:rPr lang="en-US" dirty="0" err="1"/>
              <a:t>sayıyı</a:t>
            </a:r>
            <a:r>
              <a:rPr lang="en-US" dirty="0"/>
              <a:t> </a:t>
            </a:r>
            <a:r>
              <a:rPr lang="en-US" dirty="0" err="1"/>
              <a:t>sözcüğe</a:t>
            </a:r>
            <a:r>
              <a:rPr lang="en-US" dirty="0"/>
              <a:t> </a:t>
            </a:r>
            <a:r>
              <a:rPr lang="en-US" dirty="0" err="1"/>
              <a:t>çeviren</a:t>
            </a:r>
            <a:r>
              <a:rPr lang="en-US" dirty="0"/>
              <a:t> “str()”, </a:t>
            </a:r>
            <a:r>
              <a:rPr lang="en-US" dirty="0" err="1"/>
              <a:t>sözcüğün</a:t>
            </a:r>
            <a:r>
              <a:rPr lang="en-US" dirty="0"/>
              <a:t> </a:t>
            </a:r>
            <a:r>
              <a:rPr lang="en-US" dirty="0" err="1"/>
              <a:t>uzunluğunu</a:t>
            </a:r>
            <a:r>
              <a:rPr lang="en-US" dirty="0"/>
              <a:t> </a:t>
            </a:r>
            <a:r>
              <a:rPr lang="en-US" dirty="0" err="1"/>
              <a:t>veren</a:t>
            </a:r>
            <a:r>
              <a:rPr lang="en-US" dirty="0"/>
              <a:t> “</a:t>
            </a:r>
            <a:r>
              <a:rPr lang="en-US" dirty="0" err="1"/>
              <a:t>len</a:t>
            </a:r>
            <a:r>
              <a:rPr lang="en-US" dirty="0"/>
              <a:t>()” </a:t>
            </a:r>
            <a:r>
              <a:rPr lang="en-US" dirty="0" err="1"/>
              <a:t>verilebilir</a:t>
            </a:r>
            <a:r>
              <a:rPr lang="en-US" dirty="0"/>
              <a:t>. &gt;&gt;&gt; a=9;b="5" &gt;&gt;&gt; print </a:t>
            </a:r>
            <a:r>
              <a:rPr lang="en-US" dirty="0" err="1"/>
              <a:t>a+int</a:t>
            </a:r>
            <a:r>
              <a:rPr lang="en-US" dirty="0"/>
              <a:t>(b)</a:t>
            </a:r>
          </a:p>
          <a:p>
            <a:pPr marL="152400" indent="0" algn="just">
              <a:buClr>
                <a:schemeClr val="accent1"/>
              </a:buClr>
            </a:pPr>
            <a:r>
              <a:rPr lang="en-US" dirty="0"/>
              <a:t> 14</a:t>
            </a:r>
          </a:p>
          <a:p>
            <a:pPr marL="152400" indent="0" algn="just">
              <a:buClr>
                <a:schemeClr val="accent1"/>
              </a:buClr>
            </a:pPr>
            <a:r>
              <a:rPr lang="en-US" dirty="0"/>
              <a:t> &gt;&gt;&gt; str(a)+b '95’ </a:t>
            </a:r>
          </a:p>
          <a:p>
            <a:pPr marL="152400" indent="0" algn="just">
              <a:buClr>
                <a:schemeClr val="accent1"/>
              </a:buClr>
            </a:pPr>
            <a:r>
              <a:rPr lang="en-US" dirty="0"/>
              <a:t>&gt;&gt;&gt; </a:t>
            </a:r>
            <a:r>
              <a:rPr lang="en-US" dirty="0" err="1"/>
              <a:t>len</a:t>
            </a:r>
            <a:r>
              <a:rPr lang="en-US" dirty="0"/>
              <a:t>(str(a)+b) 2</a:t>
            </a:r>
          </a:p>
          <a:p>
            <a:pPr marL="152400" indent="0" algn="just">
              <a:buClr>
                <a:schemeClr val="accent1"/>
              </a:buClr>
            </a:pPr>
            <a:endParaRPr lang="en-US" dirty="0"/>
          </a:p>
          <a:p>
            <a:pPr marL="152400" indent="0" algn="just">
              <a:buClr>
                <a:schemeClr val="accent1"/>
              </a:buClr>
            </a:pPr>
            <a:r>
              <a:rPr lang="en-US" dirty="0" err="1"/>
              <a:t>Ayrıca</a:t>
            </a:r>
            <a:r>
              <a:rPr lang="en-US" dirty="0"/>
              <a:t> tuple(</a:t>
            </a:r>
            <a:r>
              <a:rPr lang="en-US" dirty="0" err="1"/>
              <a:t>değiştirilemeyen</a:t>
            </a:r>
            <a:r>
              <a:rPr lang="en-US" dirty="0"/>
              <a:t> </a:t>
            </a:r>
            <a:r>
              <a:rPr lang="en-US" dirty="0" err="1"/>
              <a:t>liste</a:t>
            </a:r>
            <a:r>
              <a:rPr lang="en-US" dirty="0"/>
              <a:t>),map(2’li </a:t>
            </a:r>
            <a:r>
              <a:rPr lang="en-US" dirty="0" err="1"/>
              <a:t>liste</a:t>
            </a:r>
            <a:r>
              <a:rPr lang="en-US" dirty="0"/>
              <a:t> </a:t>
            </a:r>
            <a:r>
              <a:rPr lang="en-US" dirty="0" err="1"/>
              <a:t>gibi</a:t>
            </a:r>
            <a:r>
              <a:rPr lang="en-US" dirty="0"/>
              <a:t> </a:t>
            </a:r>
            <a:r>
              <a:rPr lang="en-US" dirty="0" err="1"/>
              <a:t>düşünebilirsiniz</a:t>
            </a:r>
            <a:r>
              <a:rPr lang="en-US" dirty="0"/>
              <a:t>) </a:t>
            </a:r>
            <a:r>
              <a:rPr lang="en-US" dirty="0" err="1"/>
              <a:t>gibi</a:t>
            </a:r>
            <a:r>
              <a:rPr lang="en-US" dirty="0"/>
              <a:t> </a:t>
            </a:r>
            <a:r>
              <a:rPr lang="en-US" dirty="0" err="1"/>
              <a:t>veri</a:t>
            </a:r>
            <a:r>
              <a:rPr lang="en-US" dirty="0"/>
              <a:t> </a:t>
            </a:r>
            <a:r>
              <a:rPr lang="en-US" dirty="0" err="1"/>
              <a:t>tipleri</a:t>
            </a:r>
            <a:r>
              <a:rPr lang="en-US" dirty="0"/>
              <a:t> </a:t>
            </a:r>
            <a:r>
              <a:rPr lang="en-US" dirty="0" err="1"/>
              <a:t>mevcut</a:t>
            </a:r>
            <a:r>
              <a:rPr lang="en-US" dirty="0"/>
              <a:t>.</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Tree>
    <p:extLst>
      <p:ext uri="{BB962C8B-B14F-4D97-AF65-F5344CB8AC3E}">
        <p14:creationId xmlns:p14="http://schemas.microsoft.com/office/powerpoint/2010/main" val="129710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Programla</a:t>
            </a:r>
            <a:r>
              <a:rPr lang="en-US" dirty="0"/>
              <a:t> </a:t>
            </a:r>
            <a:r>
              <a:rPr lang="en-US" dirty="0" err="1"/>
              <a:t>ile</a:t>
            </a:r>
            <a:r>
              <a:rPr lang="en-US" dirty="0"/>
              <a:t> </a:t>
            </a:r>
            <a:r>
              <a:rPr lang="en-US" dirty="0" err="1"/>
              <a:t>ilgili</a:t>
            </a:r>
            <a:r>
              <a:rPr lang="en-US" dirty="0"/>
              <a:t> </a:t>
            </a:r>
            <a:r>
              <a:rPr lang="en-US" dirty="0" err="1"/>
              <a:t>basit</a:t>
            </a:r>
            <a:r>
              <a:rPr lang="en-US" dirty="0"/>
              <a:t> </a:t>
            </a:r>
            <a:r>
              <a:rPr lang="en-US" dirty="0" err="1"/>
              <a:t>kurallar</a:t>
            </a:r>
            <a:endParaRPr sz="28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r>
              <a:rPr lang="tr-TR" altLang="en-US" dirty="0"/>
              <a:t>If</a:t>
            </a:r>
            <a:r>
              <a:rPr lang="en-US" altLang="en-US" dirty="0"/>
              <a:t> </a:t>
            </a:r>
            <a:r>
              <a:rPr lang="en-US" altLang="en-US" dirty="0" err="1"/>
              <a:t>ve</a:t>
            </a:r>
            <a:r>
              <a:rPr lang="en-US" altLang="en-US" dirty="0"/>
              <a:t> else </a:t>
            </a:r>
            <a:r>
              <a:rPr lang="en-US" altLang="en-US" dirty="0" err="1"/>
              <a:t>yapısı</a:t>
            </a:r>
            <a:r>
              <a:rPr lang="en-US" altLang="en-US" dirty="0"/>
              <a:t> </a:t>
            </a:r>
          </a:p>
          <a:p>
            <a:pPr algn="just">
              <a:buClr>
                <a:schemeClr val="accent1"/>
              </a:buClr>
              <a:buFontTx/>
              <a:buChar char="-"/>
            </a:pPr>
            <a:r>
              <a:rPr lang="en-US" dirty="0"/>
              <a:t>If(</a:t>
            </a:r>
            <a:r>
              <a:rPr lang="en-US" dirty="0" err="1"/>
              <a:t>şartlar</a:t>
            </a:r>
            <a:r>
              <a:rPr lang="en-US" dirty="0"/>
              <a:t>) :</a:t>
            </a:r>
          </a:p>
          <a:p>
            <a:pPr algn="just">
              <a:buClr>
                <a:schemeClr val="accent1"/>
              </a:buClr>
              <a:buFontTx/>
              <a:buChar char="-"/>
            </a:pPr>
            <a:r>
              <a:rPr lang="en-US" dirty="0"/>
              <a:t> </a:t>
            </a:r>
            <a:r>
              <a:rPr lang="en-US" dirty="0" err="1"/>
              <a:t>komutlar</a:t>
            </a:r>
            <a:endParaRPr lang="en-US" dirty="0"/>
          </a:p>
          <a:p>
            <a:pPr algn="just">
              <a:buClr>
                <a:schemeClr val="accent1"/>
              </a:buClr>
              <a:buFontTx/>
              <a:buChar char="-"/>
            </a:pPr>
            <a:r>
              <a:rPr lang="en-US" dirty="0" err="1"/>
              <a:t>Elif</a:t>
            </a:r>
            <a:r>
              <a:rPr lang="en-US" dirty="0"/>
              <a:t> (</a:t>
            </a:r>
            <a:r>
              <a:rPr lang="en-US" dirty="0" err="1"/>
              <a:t>şartlar</a:t>
            </a:r>
            <a:r>
              <a:rPr lang="en-US" dirty="0"/>
              <a:t>):</a:t>
            </a:r>
          </a:p>
          <a:p>
            <a:pPr algn="just">
              <a:buClr>
                <a:schemeClr val="accent1"/>
              </a:buClr>
              <a:buFontTx/>
              <a:buChar char="-"/>
            </a:pPr>
            <a:r>
              <a:rPr lang="en-US" dirty="0"/>
              <a:t> </a:t>
            </a:r>
            <a:r>
              <a:rPr lang="en-US" dirty="0" err="1"/>
              <a:t>komutlar</a:t>
            </a:r>
            <a:endParaRPr lang="en-US" dirty="0"/>
          </a:p>
          <a:p>
            <a:pPr algn="just">
              <a:buClr>
                <a:schemeClr val="accent1"/>
              </a:buClr>
              <a:buFontTx/>
              <a:buChar char="-"/>
            </a:pPr>
            <a:r>
              <a:rPr lang="en-US" dirty="0"/>
              <a:t>Else:</a:t>
            </a:r>
          </a:p>
          <a:p>
            <a:pPr algn="just">
              <a:buClr>
                <a:schemeClr val="accent1"/>
              </a:buClr>
              <a:buFontTx/>
              <a:buChar char="-"/>
            </a:pPr>
            <a:r>
              <a:rPr lang="en-US" dirty="0"/>
              <a:t> </a:t>
            </a:r>
            <a:r>
              <a:rPr lang="en-US" dirty="0" err="1"/>
              <a:t>komutlar</a:t>
            </a: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4" name="Picture 4">
            <a:extLst>
              <a:ext uri="{FF2B5EF4-FFF2-40B4-BE49-F238E27FC236}">
                <a16:creationId xmlns:a16="http://schemas.microsoft.com/office/drawing/2014/main" id="{10C3F3B2-F108-4957-BE82-45BC0F887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533"/>
          <a:stretch>
            <a:fillRect/>
          </a:stretch>
        </p:blipFill>
        <p:spPr bwMode="auto">
          <a:xfrm>
            <a:off x="3717272" y="725301"/>
            <a:ext cx="4297175" cy="120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04DDE3D-6859-4FC8-84F4-6EFD39487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17"/>
          <a:stretch>
            <a:fillRect/>
          </a:stretch>
        </p:blipFill>
        <p:spPr bwMode="auto">
          <a:xfrm>
            <a:off x="80683" y="2115391"/>
            <a:ext cx="4020671" cy="218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78DAC72-31CD-4C28-AA14-A62EAD97A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1201"/>
          <a:stretch>
            <a:fillRect/>
          </a:stretch>
        </p:blipFill>
        <p:spPr bwMode="auto">
          <a:xfrm>
            <a:off x="3471442" y="2061467"/>
            <a:ext cx="4788833" cy="2277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452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7" name="Content Placeholder 4">
            <a:extLst>
              <a:ext uri="{FF2B5EF4-FFF2-40B4-BE49-F238E27FC236}">
                <a16:creationId xmlns:a16="http://schemas.microsoft.com/office/drawing/2014/main" id="{38658A1A-5E22-4174-A00C-A7163DA0F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95"/>
          <a:stretch>
            <a:fillRect/>
          </a:stretch>
        </p:blipFill>
        <p:spPr>
          <a:xfrm>
            <a:off x="1975836" y="1306894"/>
            <a:ext cx="5648903" cy="1618583"/>
          </a:xfrm>
          <a:prstGeom prst="rect">
            <a:avLst/>
          </a:prstGeom>
          <a:noFill/>
          <a:ln>
            <a:noFill/>
          </a:ln>
        </p:spPr>
      </p:pic>
      <p:pic>
        <p:nvPicPr>
          <p:cNvPr id="8" name="Picture 5">
            <a:extLst>
              <a:ext uri="{FF2B5EF4-FFF2-40B4-BE49-F238E27FC236}">
                <a16:creationId xmlns:a16="http://schemas.microsoft.com/office/drawing/2014/main" id="{AF6DE644-2552-44E0-9B5A-480ED6B67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082"/>
          <a:stretch>
            <a:fillRect/>
          </a:stretch>
        </p:blipFill>
        <p:spPr bwMode="auto">
          <a:xfrm>
            <a:off x="1053914" y="3115985"/>
            <a:ext cx="6207572" cy="110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39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6" name="Picture 4">
            <a:extLst>
              <a:ext uri="{FF2B5EF4-FFF2-40B4-BE49-F238E27FC236}">
                <a16:creationId xmlns:a16="http://schemas.microsoft.com/office/drawing/2014/main" id="{103DC37F-4976-4751-AB06-E71E17C1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05"/>
          <a:stretch>
            <a:fillRect/>
          </a:stretch>
        </p:blipFill>
        <p:spPr bwMode="auto">
          <a:xfrm>
            <a:off x="1853453" y="898245"/>
            <a:ext cx="72390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68B2A0E-EBAE-495E-A7B4-2B86D2EE99D3}"/>
              </a:ext>
            </a:extLst>
          </p:cNvPr>
          <p:cNvSpPr txBox="1"/>
          <p:nvPr/>
        </p:nvSpPr>
        <p:spPr>
          <a:xfrm>
            <a:off x="403412" y="3832412"/>
            <a:ext cx="7853082" cy="523220"/>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Döngüler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sayesinde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programlamada</a:t>
            </a:r>
            <a:r>
              <a:rPr lang="en-US" dirty="0">
                <a:latin typeface="Roboto Condensed Light" panose="020B0604020202020204" charset="0"/>
                <a:ea typeface="Roboto Condensed Light" panose="020B0604020202020204" charset="0"/>
              </a:rPr>
              <a:t> her </a:t>
            </a:r>
            <a:r>
              <a:rPr lang="en-US" dirty="0" err="1">
                <a:latin typeface="Roboto Condensed Light" panose="020B0604020202020204" charset="0"/>
                <a:ea typeface="Roboto Condensed Light" panose="020B0604020202020204" charset="0"/>
              </a:rPr>
              <a:t>istediğimizi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yapabiliyoruz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neredeyse.For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döngüsü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yukarıda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örneği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verildiği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gibi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çalışıyor</a:t>
            </a:r>
            <a:r>
              <a:rPr lang="en-US" dirty="0">
                <a:latin typeface="Roboto Condensed Light" panose="020B0604020202020204" charset="0"/>
                <a:ea typeface="Roboto Condensed Light" panose="020B0604020202020204" charset="0"/>
              </a:rPr>
              <a:t>. While </a:t>
            </a:r>
            <a:r>
              <a:rPr lang="en-US" dirty="0" err="1">
                <a:latin typeface="Roboto Condensed Light" panose="020B0604020202020204" charset="0"/>
                <a:ea typeface="Roboto Condensed Light" panose="020B0604020202020204" charset="0"/>
              </a:rPr>
              <a:t>döngüsü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şarta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bağlı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çalışmakta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direk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sayı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yerine</a:t>
            </a:r>
            <a:r>
              <a:rPr lang="en-US" dirty="0">
                <a:latin typeface="Roboto Condensed Light" panose="020B0604020202020204" charset="0"/>
                <a:ea typeface="Roboto Condensed Light" panose="020B0604020202020204" charset="0"/>
              </a:rPr>
              <a:t>)</a:t>
            </a:r>
            <a:r>
              <a:rPr lang="en-US" dirty="0"/>
              <a:t> </a:t>
            </a:r>
          </a:p>
        </p:txBody>
      </p:sp>
    </p:spTree>
    <p:extLst>
      <p:ext uri="{BB962C8B-B14F-4D97-AF65-F5344CB8AC3E}">
        <p14:creationId xmlns:p14="http://schemas.microsoft.com/office/powerpoint/2010/main" val="140133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7" name="Picture 4">
            <a:extLst>
              <a:ext uri="{FF2B5EF4-FFF2-40B4-BE49-F238E27FC236}">
                <a16:creationId xmlns:a16="http://schemas.microsoft.com/office/drawing/2014/main" id="{085AE45D-F078-442A-8744-A57521ED8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984" y="591671"/>
            <a:ext cx="5329128" cy="451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75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5" name="Picture 5">
            <a:extLst>
              <a:ext uri="{FF2B5EF4-FFF2-40B4-BE49-F238E27FC236}">
                <a16:creationId xmlns:a16="http://schemas.microsoft.com/office/drawing/2014/main" id="{08B8D283-98D0-4D30-9BBE-83FFB23DB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470"/>
          <a:stretch>
            <a:fillRect/>
          </a:stretch>
        </p:blipFill>
        <p:spPr bwMode="auto">
          <a:xfrm>
            <a:off x="819710" y="1868125"/>
            <a:ext cx="808672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1084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5" name="Picture 5">
            <a:extLst>
              <a:ext uri="{FF2B5EF4-FFF2-40B4-BE49-F238E27FC236}">
                <a16:creationId xmlns:a16="http://schemas.microsoft.com/office/drawing/2014/main" id="{08B8D283-98D0-4D30-9BBE-83FFB23DB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470"/>
          <a:stretch>
            <a:fillRect/>
          </a:stretch>
        </p:blipFill>
        <p:spPr bwMode="auto">
          <a:xfrm>
            <a:off x="819710" y="1868125"/>
            <a:ext cx="808672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76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Uğurkan</a:t>
            </a:r>
            <a:r>
              <a:rPr lang="en-US" dirty="0"/>
              <a:t> </a:t>
            </a:r>
            <a:r>
              <a:rPr lang="en-US" dirty="0" err="1"/>
              <a:t>Ateş</a:t>
            </a:r>
            <a:br>
              <a:rPr lang="en-US" dirty="0"/>
            </a:br>
            <a:endParaRPr dirty="0"/>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Bana </a:t>
            </a:r>
            <a:r>
              <a:rPr lang="en-US" dirty="0" err="1"/>
              <a:t>Ulaşmak</a:t>
            </a:r>
            <a:r>
              <a:rPr lang="en-US" dirty="0"/>
              <a:t> </a:t>
            </a:r>
            <a:r>
              <a:rPr lang="en-US" dirty="0" err="1"/>
              <a:t>için</a:t>
            </a:r>
            <a:endParaRPr dirty="0"/>
          </a:p>
        </p:txBody>
      </p:sp>
      <p:sp>
        <p:nvSpPr>
          <p:cNvPr id="226" name="Google Shape;226;p35"/>
          <p:cNvSpPr txBox="1">
            <a:spLocks noGrp="1"/>
          </p:cNvSpPr>
          <p:nvPr>
            <p:ph type="subTitle" idx="1"/>
          </p:nvPr>
        </p:nvSpPr>
        <p:spPr>
          <a:xfrm>
            <a:off x="2410050" y="779367"/>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Gömülü</a:t>
            </a:r>
            <a:r>
              <a:rPr lang="en-US" dirty="0"/>
              <a:t> </a:t>
            </a:r>
            <a:r>
              <a:rPr lang="en-US" dirty="0" err="1"/>
              <a:t>Sistem</a:t>
            </a:r>
            <a:r>
              <a:rPr lang="en-US" dirty="0"/>
              <a:t> </a:t>
            </a:r>
            <a:r>
              <a:rPr lang="en-US" dirty="0" err="1"/>
              <a:t>Yazılım</a:t>
            </a:r>
            <a:r>
              <a:rPr lang="en-US" dirty="0"/>
              <a:t> </a:t>
            </a:r>
            <a:r>
              <a:rPr lang="en-US" dirty="0" err="1"/>
              <a:t>Mühendisi</a:t>
            </a:r>
            <a:r>
              <a:rPr lang="en-US" dirty="0"/>
              <a:t> @ Accenture</a:t>
            </a:r>
          </a:p>
          <a:p>
            <a:pPr marL="0" lvl="0" indent="0" algn="r" rtl="0">
              <a:spcBef>
                <a:spcPts val="0"/>
              </a:spcBef>
              <a:spcAft>
                <a:spcPts val="0"/>
              </a:spcAft>
              <a:buNone/>
            </a:pPr>
            <a:r>
              <a:rPr lang="en-US" dirty="0"/>
              <a:t>Ex : TUSAŞ  - </a:t>
            </a:r>
            <a:r>
              <a:rPr lang="en-US" dirty="0" err="1"/>
              <a:t>Türk</a:t>
            </a:r>
            <a:r>
              <a:rPr lang="en-US" dirty="0"/>
              <a:t> </a:t>
            </a:r>
            <a:r>
              <a:rPr lang="en-US" dirty="0" err="1"/>
              <a:t>Havacılık</a:t>
            </a:r>
            <a:r>
              <a:rPr lang="en-US" dirty="0"/>
              <a:t> </a:t>
            </a:r>
            <a:r>
              <a:rPr lang="en-US" dirty="0" err="1"/>
              <a:t>Uzay</a:t>
            </a:r>
            <a:r>
              <a:rPr lang="en-US" dirty="0"/>
              <a:t> </a:t>
            </a:r>
            <a:r>
              <a:rPr lang="en-US" dirty="0" err="1"/>
              <a:t>Sanayi,SoftTech</a:t>
            </a:r>
            <a:r>
              <a:rPr lang="en-US" dirty="0"/>
              <a:t> </a:t>
            </a:r>
          </a:p>
          <a:p>
            <a:pPr marL="0" lvl="0" indent="0" algn="r" rtl="0">
              <a:spcBef>
                <a:spcPts val="0"/>
              </a:spcBef>
              <a:spcAft>
                <a:spcPts val="0"/>
              </a:spcAft>
              <a:buNone/>
            </a:pPr>
            <a:endParaRPr lang="en-US" dirty="0"/>
          </a:p>
          <a:p>
            <a:pPr marL="0" lvl="0" indent="0" algn="r" rtl="0">
              <a:spcBef>
                <a:spcPts val="0"/>
              </a:spcBef>
              <a:spcAft>
                <a:spcPts val="0"/>
              </a:spcAft>
              <a:buNone/>
            </a:pPr>
            <a:r>
              <a:rPr lang="en-US" dirty="0"/>
              <a:t> GTU </a:t>
            </a:r>
            <a:r>
              <a:rPr lang="en-US" dirty="0" err="1"/>
              <a:t>Bilgisayar</a:t>
            </a:r>
            <a:r>
              <a:rPr lang="en-US" dirty="0"/>
              <a:t> </a:t>
            </a:r>
            <a:r>
              <a:rPr lang="en-US" dirty="0" err="1"/>
              <a:t>Mühendisliği</a:t>
            </a:r>
            <a:r>
              <a:rPr lang="en-US" dirty="0"/>
              <a:t> 2015</a:t>
            </a:r>
          </a:p>
          <a:p>
            <a:pPr marL="0" lvl="0" indent="0" algn="r" rtl="0">
              <a:spcBef>
                <a:spcPts val="0"/>
              </a:spcBef>
              <a:spcAft>
                <a:spcPts val="0"/>
              </a:spcAft>
              <a:buNone/>
            </a:pPr>
            <a:r>
              <a:rPr lang="en-US" dirty="0"/>
              <a:t>GTU HUK </a:t>
            </a:r>
            <a:r>
              <a:rPr lang="en-US" dirty="0" err="1"/>
              <a:t>CanSat</a:t>
            </a:r>
            <a:r>
              <a:rPr lang="en-US" dirty="0"/>
              <a:t> 2017, GTU </a:t>
            </a:r>
            <a:r>
              <a:rPr lang="en-US" dirty="0" err="1"/>
              <a:t>Tubitak</a:t>
            </a:r>
            <a:r>
              <a:rPr lang="en-US" dirty="0"/>
              <a:t> Model </a:t>
            </a:r>
            <a:r>
              <a:rPr lang="en-US" dirty="0" err="1"/>
              <a:t>Uydu</a:t>
            </a:r>
            <a:r>
              <a:rPr lang="en-US" dirty="0"/>
              <a:t> 2018,GTU </a:t>
            </a:r>
            <a:r>
              <a:rPr lang="en-US" dirty="0" err="1"/>
              <a:t>Roket</a:t>
            </a:r>
            <a:r>
              <a:rPr lang="en-US" dirty="0"/>
              <a:t> </a:t>
            </a:r>
            <a:r>
              <a:rPr lang="en-US" dirty="0" err="1"/>
              <a:t>Takımı</a:t>
            </a:r>
            <a:r>
              <a:rPr lang="en-US" dirty="0"/>
              <a:t> 2018, 2.5 </a:t>
            </a:r>
            <a:r>
              <a:rPr lang="en-US" dirty="0" err="1"/>
              <a:t>yıl</a:t>
            </a:r>
            <a:r>
              <a:rPr lang="en-US" dirty="0"/>
              <a:t> GTU HUK </a:t>
            </a:r>
            <a:r>
              <a:rPr lang="en-US" dirty="0" err="1"/>
              <a:t>yönetim</a:t>
            </a:r>
            <a:r>
              <a:rPr lang="en-US" sz="1000" dirty="0"/>
              <a:t>(SEDS </a:t>
            </a:r>
            <a:r>
              <a:rPr lang="en-US" sz="1000" dirty="0" err="1"/>
              <a:t>Turkiye,Uzay</a:t>
            </a:r>
            <a:r>
              <a:rPr lang="en-US" sz="1000" dirty="0"/>
              <a:t> </a:t>
            </a:r>
            <a:r>
              <a:rPr lang="en-US" sz="1000" dirty="0" err="1"/>
              <a:t>Komitesi</a:t>
            </a:r>
            <a:r>
              <a:rPr lang="en-US" sz="1000" dirty="0"/>
              <a:t> </a:t>
            </a:r>
            <a:r>
              <a:rPr lang="en-US" sz="1000" dirty="0" err="1"/>
              <a:t>Kuruluş</a:t>
            </a:r>
            <a:r>
              <a:rPr lang="en-US" sz="1000" dirty="0"/>
              <a:t> , </a:t>
            </a:r>
            <a:r>
              <a:rPr lang="en-US" sz="1000" dirty="0" err="1"/>
              <a:t>Euroavia</a:t>
            </a:r>
            <a:r>
              <a:rPr lang="en-US" sz="1000" dirty="0"/>
              <a:t>)</a:t>
            </a:r>
          </a:p>
          <a:p>
            <a:pPr marL="0" lvl="0" indent="0" algn="r" rtl="0">
              <a:spcBef>
                <a:spcPts val="0"/>
              </a:spcBef>
              <a:spcAft>
                <a:spcPts val="0"/>
              </a:spcAft>
              <a:buNone/>
            </a:pPr>
            <a:r>
              <a:rPr lang="en-US" sz="1000" dirty="0"/>
              <a:t>GTU </a:t>
            </a:r>
            <a:r>
              <a:rPr lang="en-US" sz="1000" dirty="0" err="1"/>
              <a:t>Hazine</a:t>
            </a:r>
            <a:r>
              <a:rPr lang="en-US" sz="1000" dirty="0"/>
              <a:t> </a:t>
            </a:r>
            <a:r>
              <a:rPr lang="en-US" sz="1000" dirty="0" err="1"/>
              <a:t>Otonom</a:t>
            </a:r>
            <a:r>
              <a:rPr lang="en-US" sz="1000" dirty="0"/>
              <a:t> </a:t>
            </a:r>
            <a:r>
              <a:rPr lang="en-US" sz="1000" dirty="0" err="1"/>
              <a:t>ve</a:t>
            </a:r>
            <a:r>
              <a:rPr lang="en-US" sz="1000" dirty="0"/>
              <a:t> </a:t>
            </a:r>
            <a:r>
              <a:rPr lang="en-US" sz="1000" dirty="0" err="1"/>
              <a:t>Elektrikli</a:t>
            </a:r>
            <a:r>
              <a:rPr lang="en-US" sz="1000" dirty="0"/>
              <a:t> </a:t>
            </a:r>
            <a:r>
              <a:rPr lang="en-US" sz="1000" dirty="0" err="1"/>
              <a:t>Binek</a:t>
            </a:r>
            <a:r>
              <a:rPr lang="en-US" sz="1000" dirty="0"/>
              <a:t> </a:t>
            </a:r>
            <a:r>
              <a:rPr lang="en-US" sz="1000" dirty="0" err="1"/>
              <a:t>Araç</a:t>
            </a:r>
            <a:r>
              <a:rPr lang="en-US" sz="1000" dirty="0"/>
              <a:t> 2019</a:t>
            </a:r>
            <a:r>
              <a:rPr lang="en-US" dirty="0"/>
              <a:t> </a:t>
            </a:r>
            <a:endParaRPr dirty="0"/>
          </a:p>
        </p:txBody>
      </p:sp>
      <p:pic>
        <p:nvPicPr>
          <p:cNvPr id="3" name="Picture 2">
            <a:extLst>
              <a:ext uri="{FF2B5EF4-FFF2-40B4-BE49-F238E27FC236}">
                <a16:creationId xmlns:a16="http://schemas.microsoft.com/office/drawing/2014/main" id="{DD16E9F2-0A16-4381-80A5-D2AC76546F9A}"/>
              </a:ext>
            </a:extLst>
          </p:cNvPr>
          <p:cNvPicPr>
            <a:picLocks noChangeAspect="1"/>
          </p:cNvPicPr>
          <p:nvPr/>
        </p:nvPicPr>
        <p:blipFill>
          <a:blip r:embed="rId3"/>
          <a:stretch>
            <a:fillRect/>
          </a:stretch>
        </p:blipFill>
        <p:spPr>
          <a:xfrm>
            <a:off x="6345358" y="354625"/>
            <a:ext cx="2395817" cy="2395817"/>
          </a:xfrm>
          <a:prstGeom prst="rect">
            <a:avLst/>
          </a:prstGeom>
        </p:spPr>
      </p:pic>
      <p:pic>
        <p:nvPicPr>
          <p:cNvPr id="9" name="Picture 8">
            <a:extLst>
              <a:ext uri="{FF2B5EF4-FFF2-40B4-BE49-F238E27FC236}">
                <a16:creationId xmlns:a16="http://schemas.microsoft.com/office/drawing/2014/main" id="{86A2DD7C-BA88-47DF-B8DE-A5106E8521B4}"/>
              </a:ext>
            </a:extLst>
          </p:cNvPr>
          <p:cNvPicPr>
            <a:picLocks noChangeAspect="1"/>
          </p:cNvPicPr>
          <p:nvPr/>
        </p:nvPicPr>
        <p:blipFill>
          <a:blip r:embed="rId4"/>
          <a:stretch>
            <a:fillRect/>
          </a:stretch>
        </p:blipFill>
        <p:spPr>
          <a:xfrm>
            <a:off x="507038" y="3149694"/>
            <a:ext cx="1093695" cy="285728"/>
          </a:xfrm>
          <a:prstGeom prst="rect">
            <a:avLst/>
          </a:prstGeom>
        </p:spPr>
      </p:pic>
      <p:sp>
        <p:nvSpPr>
          <p:cNvPr id="16" name="Google Shape;226;p35">
            <a:extLst>
              <a:ext uri="{FF2B5EF4-FFF2-40B4-BE49-F238E27FC236}">
                <a16:creationId xmlns:a16="http://schemas.microsoft.com/office/drawing/2014/main" id="{CD304021-2C21-4052-B73E-D0B8B784254A}"/>
              </a:ext>
            </a:extLst>
          </p:cNvPr>
          <p:cNvSpPr txBox="1">
            <a:spLocks/>
          </p:cNvSpPr>
          <p:nvPr/>
        </p:nvSpPr>
        <p:spPr>
          <a:xfrm>
            <a:off x="937344" y="319440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5"/>
              </a:rPr>
              <a:t>https://github.com/ugurkanates</a:t>
            </a:r>
            <a:endParaRPr lang="en-US" dirty="0"/>
          </a:p>
        </p:txBody>
      </p:sp>
      <p:sp>
        <p:nvSpPr>
          <p:cNvPr id="17" name="Google Shape;226;p35">
            <a:extLst>
              <a:ext uri="{FF2B5EF4-FFF2-40B4-BE49-F238E27FC236}">
                <a16:creationId xmlns:a16="http://schemas.microsoft.com/office/drawing/2014/main" id="{A9DC3D2F-38CF-4C89-B35E-92BB5277D43C}"/>
              </a:ext>
            </a:extLst>
          </p:cNvPr>
          <p:cNvSpPr txBox="1">
            <a:spLocks/>
          </p:cNvSpPr>
          <p:nvPr/>
        </p:nvSpPr>
        <p:spPr>
          <a:xfrm>
            <a:off x="1475226" y="3671706"/>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6"/>
              </a:rPr>
              <a:t>https://www.linkedin.com/in/uğurkan-ateş/</a:t>
            </a:r>
            <a:endParaRPr lang="en-US" dirty="0"/>
          </a:p>
        </p:txBody>
      </p:sp>
      <p:pic>
        <p:nvPicPr>
          <p:cNvPr id="18" name="Picture 17">
            <a:extLst>
              <a:ext uri="{FF2B5EF4-FFF2-40B4-BE49-F238E27FC236}">
                <a16:creationId xmlns:a16="http://schemas.microsoft.com/office/drawing/2014/main" id="{3D0887F4-E6D1-4C86-AFAE-572686FB777C}"/>
              </a:ext>
            </a:extLst>
          </p:cNvPr>
          <p:cNvPicPr>
            <a:picLocks noChangeAspect="1"/>
          </p:cNvPicPr>
          <p:nvPr/>
        </p:nvPicPr>
        <p:blipFill>
          <a:blip r:embed="rId7"/>
          <a:stretch>
            <a:fillRect/>
          </a:stretch>
        </p:blipFill>
        <p:spPr>
          <a:xfrm>
            <a:off x="646537" y="3545788"/>
            <a:ext cx="581614" cy="581614"/>
          </a:xfrm>
          <a:prstGeom prst="rect">
            <a:avLst/>
          </a:prstGeom>
        </p:spPr>
      </p:pic>
      <p:sp>
        <p:nvSpPr>
          <p:cNvPr id="25" name="Google Shape;226;p35">
            <a:extLst>
              <a:ext uri="{FF2B5EF4-FFF2-40B4-BE49-F238E27FC236}">
                <a16:creationId xmlns:a16="http://schemas.microsoft.com/office/drawing/2014/main" id="{4F5C20FC-C925-4882-A555-BED505205239}"/>
              </a:ext>
            </a:extLst>
          </p:cNvPr>
          <p:cNvSpPr txBox="1">
            <a:spLocks/>
          </p:cNvSpPr>
          <p:nvPr/>
        </p:nvSpPr>
        <p:spPr>
          <a:xfrm>
            <a:off x="886226" y="4347591"/>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8"/>
              </a:rPr>
              <a:t>https://medium.com/@paypaytr</a:t>
            </a:r>
            <a:endParaRPr lang="en-US" dirty="0"/>
          </a:p>
        </p:txBody>
      </p:sp>
      <p:pic>
        <p:nvPicPr>
          <p:cNvPr id="20" name="Picture 19">
            <a:extLst>
              <a:ext uri="{FF2B5EF4-FFF2-40B4-BE49-F238E27FC236}">
                <a16:creationId xmlns:a16="http://schemas.microsoft.com/office/drawing/2014/main" id="{13BD30F3-2D8F-4531-BA52-46566871FF87}"/>
              </a:ext>
            </a:extLst>
          </p:cNvPr>
          <p:cNvPicPr>
            <a:picLocks noChangeAspect="1"/>
          </p:cNvPicPr>
          <p:nvPr/>
        </p:nvPicPr>
        <p:blipFill>
          <a:blip r:embed="rId9"/>
          <a:stretch>
            <a:fillRect/>
          </a:stretch>
        </p:blipFill>
        <p:spPr>
          <a:xfrm>
            <a:off x="595419" y="4203728"/>
            <a:ext cx="581614" cy="581614"/>
          </a:xfrm>
          <a:prstGeom prst="rect">
            <a:avLst/>
          </a:prstGeom>
        </p:spPr>
      </p:pic>
      <p:pic>
        <p:nvPicPr>
          <p:cNvPr id="22" name="Picture 21">
            <a:extLst>
              <a:ext uri="{FF2B5EF4-FFF2-40B4-BE49-F238E27FC236}">
                <a16:creationId xmlns:a16="http://schemas.microsoft.com/office/drawing/2014/main" id="{E0D19BF2-F87F-4304-B1FC-0D3B70C5281F}"/>
              </a:ext>
            </a:extLst>
          </p:cNvPr>
          <p:cNvPicPr>
            <a:picLocks noChangeAspect="1"/>
          </p:cNvPicPr>
          <p:nvPr/>
        </p:nvPicPr>
        <p:blipFill>
          <a:blip r:embed="rId10"/>
          <a:stretch>
            <a:fillRect/>
          </a:stretch>
        </p:blipFill>
        <p:spPr>
          <a:xfrm>
            <a:off x="5176690" y="3668575"/>
            <a:ext cx="936812" cy="936812"/>
          </a:xfrm>
          <a:prstGeom prst="rect">
            <a:avLst/>
          </a:prstGeom>
        </p:spPr>
      </p:pic>
      <p:sp>
        <p:nvSpPr>
          <p:cNvPr id="30" name="Google Shape;226;p35">
            <a:extLst>
              <a:ext uri="{FF2B5EF4-FFF2-40B4-BE49-F238E27FC236}">
                <a16:creationId xmlns:a16="http://schemas.microsoft.com/office/drawing/2014/main" id="{192785E4-B572-4DB5-909D-D852EB107AC7}"/>
              </a:ext>
            </a:extLst>
          </p:cNvPr>
          <p:cNvSpPr txBox="1">
            <a:spLocks/>
          </p:cNvSpPr>
          <p:nvPr/>
        </p:nvSpPr>
        <p:spPr>
          <a:xfrm>
            <a:off x="5436369" y="383659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11"/>
              </a:rPr>
              <a:t>ugurkanates97@gmail.com</a:t>
            </a:r>
            <a:endParaRPr lang="en-US" dirty="0"/>
          </a:p>
          <a:p>
            <a:pPr marL="0" indent="0"/>
            <a:r>
              <a:rPr lang="en-US" dirty="0">
                <a:hlinkClick r:id="rId12"/>
              </a:rPr>
              <a:t>uates@gtu.edu.tr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6" name="Picture 6">
            <a:extLst>
              <a:ext uri="{FF2B5EF4-FFF2-40B4-BE49-F238E27FC236}">
                <a16:creationId xmlns:a16="http://schemas.microsoft.com/office/drawing/2014/main" id="{F3C5CDE0-EDF5-4CB2-B344-600B3FAC5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816"/>
          <a:stretch>
            <a:fillRect/>
          </a:stretch>
        </p:blipFill>
        <p:spPr bwMode="auto">
          <a:xfrm>
            <a:off x="546940" y="497542"/>
            <a:ext cx="6766392" cy="245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01AAB450-05EE-4330-9BED-BB3301598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727"/>
          <a:stretch>
            <a:fillRect/>
          </a:stretch>
        </p:blipFill>
        <p:spPr bwMode="auto">
          <a:xfrm>
            <a:off x="632012" y="3252926"/>
            <a:ext cx="7526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D66434-08B3-4EFE-B52B-6E50F136C072}"/>
              </a:ext>
            </a:extLst>
          </p:cNvPr>
          <p:cNvSpPr txBox="1"/>
          <p:nvPr/>
        </p:nvSpPr>
        <p:spPr>
          <a:xfrm>
            <a:off x="632012" y="2945149"/>
            <a:ext cx="6494929" cy="307777"/>
          </a:xfrm>
          <a:prstGeom prst="rect">
            <a:avLst/>
          </a:prstGeom>
          <a:noFill/>
        </p:spPr>
        <p:txBody>
          <a:bodyPr wrap="square" rtlCol="0">
            <a:spAutoFit/>
          </a:bodyPr>
          <a:lstStyle/>
          <a:p>
            <a:r>
              <a:rPr lang="en-US" dirty="0">
                <a:latin typeface="Roboto Condensed Light" panose="020B0604020202020204" charset="0"/>
                <a:ea typeface="Roboto Condensed Light" panose="020B0604020202020204" charset="0"/>
              </a:rPr>
              <a:t>For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While’in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amaçlarda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kullanılmasına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örnek</a:t>
            </a:r>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92256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grpSp>
        <p:nvGrpSpPr>
          <p:cNvPr id="8" name="Group 13">
            <a:extLst>
              <a:ext uri="{FF2B5EF4-FFF2-40B4-BE49-F238E27FC236}">
                <a16:creationId xmlns:a16="http://schemas.microsoft.com/office/drawing/2014/main" id="{DAA54356-34CF-432E-B0AD-B2E1AA08A3C1}"/>
              </a:ext>
            </a:extLst>
          </p:cNvPr>
          <p:cNvGrpSpPr>
            <a:grpSpLocks/>
          </p:cNvGrpSpPr>
          <p:nvPr/>
        </p:nvGrpSpPr>
        <p:grpSpPr bwMode="auto">
          <a:xfrm>
            <a:off x="1490103" y="642930"/>
            <a:ext cx="7319962" cy="2027237"/>
            <a:chOff x="621" y="2016"/>
            <a:chExt cx="4611" cy="1277"/>
          </a:xfrm>
        </p:grpSpPr>
        <p:grpSp>
          <p:nvGrpSpPr>
            <p:cNvPr id="9" name="Group 6">
              <a:extLst>
                <a:ext uri="{FF2B5EF4-FFF2-40B4-BE49-F238E27FC236}">
                  <a16:creationId xmlns:a16="http://schemas.microsoft.com/office/drawing/2014/main" id="{914A896A-38C7-4F7B-8E52-C95B9A519B2C}"/>
                </a:ext>
              </a:extLst>
            </p:cNvPr>
            <p:cNvGrpSpPr>
              <a:grpSpLocks/>
            </p:cNvGrpSpPr>
            <p:nvPr/>
          </p:nvGrpSpPr>
          <p:grpSpPr bwMode="auto">
            <a:xfrm>
              <a:off x="621" y="2016"/>
              <a:ext cx="4611" cy="1277"/>
              <a:chOff x="621" y="1882"/>
              <a:chExt cx="4611" cy="1277"/>
            </a:xfrm>
          </p:grpSpPr>
          <p:pic>
            <p:nvPicPr>
              <p:cNvPr id="16" name="Picture 4">
                <a:extLst>
                  <a:ext uri="{FF2B5EF4-FFF2-40B4-BE49-F238E27FC236}">
                    <a16:creationId xmlns:a16="http://schemas.microsoft.com/office/drawing/2014/main" id="{3300A164-E824-487E-8018-34E2F73F3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0765"/>
              <a:stretch>
                <a:fillRect/>
              </a:stretch>
            </p:blipFill>
            <p:spPr bwMode="auto">
              <a:xfrm>
                <a:off x="623" y="1882"/>
                <a:ext cx="4609"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a:extLst>
                  <a:ext uri="{FF2B5EF4-FFF2-40B4-BE49-F238E27FC236}">
                    <a16:creationId xmlns:a16="http://schemas.microsoft.com/office/drawing/2014/main" id="{17A437F5-27CE-4336-9B8B-B41F767A8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1105"/>
              <a:stretch>
                <a:fillRect/>
              </a:stretch>
            </p:blipFill>
            <p:spPr bwMode="auto">
              <a:xfrm>
                <a:off x="621" y="2365"/>
                <a:ext cx="4611"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Line 7">
              <a:extLst>
                <a:ext uri="{FF2B5EF4-FFF2-40B4-BE49-F238E27FC236}">
                  <a16:creationId xmlns:a16="http://schemas.microsoft.com/office/drawing/2014/main" id="{83F6F973-80A5-4EDE-BB47-FD7C2A722D87}"/>
                </a:ext>
              </a:extLst>
            </p:cNvPr>
            <p:cNvSpPr>
              <a:spLocks noChangeShapeType="1"/>
            </p:cNvSpPr>
            <p:nvPr/>
          </p:nvSpPr>
          <p:spPr bwMode="auto">
            <a:xfrm flipH="1">
              <a:off x="2016" y="2601"/>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Text Box 8">
              <a:extLst>
                <a:ext uri="{FF2B5EF4-FFF2-40B4-BE49-F238E27FC236}">
                  <a16:creationId xmlns:a16="http://schemas.microsoft.com/office/drawing/2014/main" id="{09F0C118-99BB-42A1-A792-A799C6632B9B}"/>
                </a:ext>
              </a:extLst>
            </p:cNvPr>
            <p:cNvSpPr txBox="1">
              <a:spLocks noChangeArrowheads="1"/>
            </p:cNvSpPr>
            <p:nvPr/>
          </p:nvSpPr>
          <p:spPr bwMode="auto">
            <a:xfrm>
              <a:off x="2258" y="2489"/>
              <a:ext cx="2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solidFill>
                    <a:srgbClr val="FF3300"/>
                  </a:solidFill>
                </a:rPr>
                <a:t>loop’s </a:t>
              </a:r>
              <a:r>
                <a:rPr lang="en-US" altLang="en-US" b="1">
                  <a:solidFill>
                    <a:srgbClr val="FF3300"/>
                  </a:solidFill>
                </a:rPr>
                <a:t>termination condition</a:t>
              </a:r>
            </a:p>
          </p:txBody>
        </p:sp>
        <p:sp>
          <p:nvSpPr>
            <p:cNvPr id="12" name="Line 9">
              <a:extLst>
                <a:ext uri="{FF2B5EF4-FFF2-40B4-BE49-F238E27FC236}">
                  <a16:creationId xmlns:a16="http://schemas.microsoft.com/office/drawing/2014/main" id="{6A06C529-A977-4E30-802F-94DF6261FE54}"/>
                </a:ext>
              </a:extLst>
            </p:cNvPr>
            <p:cNvSpPr>
              <a:spLocks noChangeShapeType="1"/>
            </p:cNvSpPr>
            <p:nvPr/>
          </p:nvSpPr>
          <p:spPr bwMode="auto">
            <a:xfrm flipH="1">
              <a:off x="1680" y="2755"/>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0">
              <a:extLst>
                <a:ext uri="{FF2B5EF4-FFF2-40B4-BE49-F238E27FC236}">
                  <a16:creationId xmlns:a16="http://schemas.microsoft.com/office/drawing/2014/main" id="{831AC11D-682C-4ED8-9443-2BF621E96C71}"/>
                </a:ext>
              </a:extLst>
            </p:cNvPr>
            <p:cNvSpPr txBox="1">
              <a:spLocks noChangeArrowheads="1"/>
            </p:cNvSpPr>
            <p:nvPr/>
          </p:nvSpPr>
          <p:spPr bwMode="auto">
            <a:xfrm>
              <a:off x="1922" y="2643"/>
              <a:ext cx="1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solidFill>
                    <a:srgbClr val="FF3300"/>
                  </a:solidFill>
                </a:rPr>
                <a:t>causes an exit from the loop</a:t>
              </a:r>
              <a:endParaRPr lang="en-US" altLang="en-US" b="1">
                <a:solidFill>
                  <a:srgbClr val="FF3300"/>
                </a:solidFill>
              </a:endParaRPr>
            </a:p>
          </p:txBody>
        </p:sp>
        <p:sp>
          <p:nvSpPr>
            <p:cNvPr id="14" name="Line 11">
              <a:extLst>
                <a:ext uri="{FF2B5EF4-FFF2-40B4-BE49-F238E27FC236}">
                  <a16:creationId xmlns:a16="http://schemas.microsoft.com/office/drawing/2014/main" id="{F233E3D6-7F3C-4078-A98B-92DFDAAA562A}"/>
                </a:ext>
              </a:extLst>
            </p:cNvPr>
            <p:cNvSpPr>
              <a:spLocks noChangeShapeType="1"/>
            </p:cNvSpPr>
            <p:nvPr/>
          </p:nvSpPr>
          <p:spPr bwMode="auto">
            <a:xfrm flipH="1">
              <a:off x="1551" y="2299"/>
              <a:ext cx="24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2">
              <a:extLst>
                <a:ext uri="{FF2B5EF4-FFF2-40B4-BE49-F238E27FC236}">
                  <a16:creationId xmlns:a16="http://schemas.microsoft.com/office/drawing/2014/main" id="{2269636E-DEDC-4083-B998-BF65C39B2B5B}"/>
                </a:ext>
              </a:extLst>
            </p:cNvPr>
            <p:cNvSpPr txBox="1">
              <a:spLocks noChangeArrowheads="1"/>
            </p:cNvSpPr>
            <p:nvPr/>
          </p:nvSpPr>
          <p:spPr bwMode="auto">
            <a:xfrm>
              <a:off x="1793" y="2179"/>
              <a:ext cx="2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solidFill>
                    <a:srgbClr val="FF3300"/>
                  </a:solidFill>
                </a:rPr>
                <a:t>a </a:t>
              </a:r>
              <a:r>
                <a:rPr lang="en-US" altLang="en-US" b="1">
                  <a:solidFill>
                    <a:srgbClr val="FF3300"/>
                  </a:solidFill>
                  <a:latin typeface="Courier New" panose="02070309020205020404" pitchFamily="49" charset="0"/>
                </a:rPr>
                <a:t>while True</a:t>
              </a:r>
              <a:r>
                <a:rPr lang="en-US" altLang="en-US">
                  <a:solidFill>
                    <a:srgbClr val="FF3300"/>
                  </a:solidFill>
                </a:rPr>
                <a:t> loop with a delayed exit</a:t>
              </a:r>
              <a:endParaRPr lang="en-US" altLang="en-US" b="1">
                <a:solidFill>
                  <a:srgbClr val="FF3300"/>
                </a:solidFill>
              </a:endParaRPr>
            </a:p>
          </p:txBody>
        </p:sp>
      </p:grpSp>
      <p:pic>
        <p:nvPicPr>
          <p:cNvPr id="18" name="Picture 4">
            <a:extLst>
              <a:ext uri="{FF2B5EF4-FFF2-40B4-BE49-F238E27FC236}">
                <a16:creationId xmlns:a16="http://schemas.microsoft.com/office/drawing/2014/main" id="{E445D5B5-1283-4704-A90B-8D2DF506F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9377"/>
          <a:stretch>
            <a:fillRect/>
          </a:stretch>
        </p:blipFill>
        <p:spPr bwMode="auto">
          <a:xfrm>
            <a:off x="889794" y="2973463"/>
            <a:ext cx="7364412"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65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grpSp>
        <p:nvGrpSpPr>
          <p:cNvPr id="19" name="Group 6">
            <a:extLst>
              <a:ext uri="{FF2B5EF4-FFF2-40B4-BE49-F238E27FC236}">
                <a16:creationId xmlns:a16="http://schemas.microsoft.com/office/drawing/2014/main" id="{EA4E1F2D-6ED4-4202-B6A9-3A74E56CBC83}"/>
              </a:ext>
            </a:extLst>
          </p:cNvPr>
          <p:cNvGrpSpPr>
            <a:grpSpLocks/>
          </p:cNvGrpSpPr>
          <p:nvPr/>
        </p:nvGrpSpPr>
        <p:grpSpPr bwMode="auto">
          <a:xfrm>
            <a:off x="1898762" y="929913"/>
            <a:ext cx="5570537" cy="4060825"/>
            <a:chOff x="571" y="1401"/>
            <a:chExt cx="3509" cy="2558"/>
          </a:xfrm>
        </p:grpSpPr>
        <p:pic>
          <p:nvPicPr>
            <p:cNvPr id="20" name="Picture 4">
              <a:extLst>
                <a:ext uri="{FF2B5EF4-FFF2-40B4-BE49-F238E27FC236}">
                  <a16:creationId xmlns:a16="http://schemas.microsoft.com/office/drawing/2014/main" id="{0B7CEC06-AF64-454B-9520-56BB3AFE0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582"/>
            <a:stretch>
              <a:fillRect/>
            </a:stretch>
          </p:blipFill>
          <p:spPr bwMode="auto">
            <a:xfrm>
              <a:off x="576" y="1401"/>
              <a:ext cx="3010"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a:extLst>
                <a:ext uri="{FF2B5EF4-FFF2-40B4-BE49-F238E27FC236}">
                  <a16:creationId xmlns:a16="http://schemas.microsoft.com/office/drawing/2014/main" id="{D32E716A-483E-425B-8C84-C1147D0E3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 y="2377"/>
              <a:ext cx="3509"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3380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TextBox 1">
            <a:extLst>
              <a:ext uri="{FF2B5EF4-FFF2-40B4-BE49-F238E27FC236}">
                <a16:creationId xmlns:a16="http://schemas.microsoft.com/office/drawing/2014/main" id="{B655EC98-23D2-4FC4-B5BB-2ED50401E6E8}"/>
              </a:ext>
            </a:extLst>
          </p:cNvPr>
          <p:cNvSpPr txBox="1"/>
          <p:nvPr/>
        </p:nvSpPr>
        <p:spPr>
          <a:xfrm>
            <a:off x="2232212" y="591671"/>
            <a:ext cx="5648903" cy="4616648"/>
          </a:xfrm>
          <a:prstGeom prst="rect">
            <a:avLst/>
          </a:prstGeom>
          <a:noFill/>
        </p:spPr>
        <p:txBody>
          <a:bodyPr wrap="square" rtlCol="0">
            <a:spAutoFit/>
          </a:bodyPr>
          <a:lstStyle/>
          <a:p>
            <a:pPr>
              <a:defRPr/>
            </a:pPr>
            <a:r>
              <a:rPr lang="en-US" dirty="0" err="1">
                <a:latin typeface="Roboto Condensed Light" panose="020B0604020202020204" charset="0"/>
                <a:ea typeface="Roboto Condensed Light" panose="020B0604020202020204" charset="0"/>
              </a:rPr>
              <a:t>Fonksiyonlar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Belirli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kod</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parçalarını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sonradan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küçük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modüllere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ayırdığımız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parçalar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İkisi</a:t>
            </a:r>
            <a:r>
              <a:rPr lang="en-US" dirty="0">
                <a:latin typeface="Roboto Condensed Light" panose="020B0604020202020204" charset="0"/>
                <a:ea typeface="Roboto Condensed Light" panose="020B0604020202020204" charset="0"/>
              </a:rPr>
              <a:t> de </a:t>
            </a:r>
            <a:r>
              <a:rPr lang="en-US" dirty="0" err="1">
                <a:latin typeface="Roboto Condensed Light" panose="020B0604020202020204" charset="0"/>
                <a:ea typeface="Roboto Condensed Light" panose="020B0604020202020204" charset="0"/>
              </a:rPr>
              <a:t>zorunlu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olmamakla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beraber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amaçlı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olabilmeleri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girdi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çıktıları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olur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Örnekte</a:t>
            </a:r>
            <a:r>
              <a:rPr lang="en-US" dirty="0">
                <a:latin typeface="Roboto Condensed Light" panose="020B0604020202020204" charset="0"/>
                <a:ea typeface="Roboto Condensed Light" panose="020B0604020202020204" charset="0"/>
              </a:rPr>
              <a:t> Fibonacci </a:t>
            </a:r>
            <a:r>
              <a:rPr lang="en-US" dirty="0" err="1">
                <a:latin typeface="Roboto Condensed Light" panose="020B0604020202020204" charset="0"/>
                <a:ea typeface="Roboto Condensed Light" panose="020B0604020202020204" charset="0"/>
              </a:rPr>
              <a:t>sayıları</a:t>
            </a:r>
            <a:r>
              <a:rPr lang="en-US" dirty="0">
                <a:latin typeface="Roboto Condensed Light" panose="020B0604020202020204" charset="0"/>
                <a:ea typeface="Roboto Condensed Light" panose="020B0604020202020204" charset="0"/>
              </a:rPr>
              <a:t>(1,1,2,3,5,8,13,21,34…) </a:t>
            </a:r>
            <a:r>
              <a:rPr lang="en-US" dirty="0" err="1">
                <a:latin typeface="Roboto Condensed Light" panose="020B0604020202020204" charset="0"/>
                <a:ea typeface="Roboto Condensed Light" panose="020B0604020202020204" charset="0"/>
              </a:rPr>
              <a:t>şeklinde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bizim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istediğimizde</a:t>
            </a:r>
            <a:r>
              <a:rPr lang="en-US" dirty="0">
                <a:latin typeface="Roboto Condensed Light" panose="020B0604020202020204" charset="0"/>
                <a:ea typeface="Roboto Condensed Light" panose="020B0604020202020204" charset="0"/>
              </a:rPr>
              <a:t> n.ci Fibonacci </a:t>
            </a:r>
            <a:r>
              <a:rPr lang="en-US" dirty="0" err="1">
                <a:latin typeface="Roboto Condensed Light" panose="020B0604020202020204" charset="0"/>
                <a:ea typeface="Roboto Condensed Light" panose="020B0604020202020204" charset="0"/>
              </a:rPr>
              <a:t>sayısını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alabileceğimiz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fonksiyon</a:t>
            </a:r>
            <a:endParaRPr lang="en-US" dirty="0">
              <a:latin typeface="Roboto Condensed Light" panose="020B0604020202020204" charset="0"/>
              <a:ea typeface="Roboto Condensed Light" panose="020B0604020202020204" charset="0"/>
            </a:endParaRPr>
          </a:p>
          <a:p>
            <a:pPr>
              <a:defRPr/>
            </a:pPr>
            <a:r>
              <a:rPr lang="en-US" dirty="0">
                <a:latin typeface="Roboto Condensed Light" panose="020B0604020202020204" charset="0"/>
                <a:ea typeface="Roboto Condensed Light" panose="020B0604020202020204" charset="0"/>
              </a:rPr>
              <a:t>def </a:t>
            </a:r>
            <a:r>
              <a:rPr lang="en-US" dirty="0" err="1">
                <a:latin typeface="Roboto Condensed Light" panose="020B0604020202020204" charset="0"/>
                <a:ea typeface="Roboto Condensed Light" panose="020B0604020202020204" charset="0"/>
              </a:rPr>
              <a:t>fibonacci</a:t>
            </a:r>
            <a:r>
              <a:rPr lang="en-US" dirty="0">
                <a:latin typeface="Roboto Condensed Light" panose="020B0604020202020204" charset="0"/>
                <a:ea typeface="Roboto Condensed Light" panose="020B0604020202020204" charset="0"/>
              </a:rPr>
              <a:t>(n): </a:t>
            </a:r>
          </a:p>
          <a:p>
            <a:pPr>
              <a:defRPr/>
            </a:pPr>
            <a:r>
              <a:rPr lang="en-US" dirty="0">
                <a:latin typeface="Roboto Condensed Light" panose="020B0604020202020204" charset="0"/>
                <a:ea typeface="Roboto Condensed Light" panose="020B0604020202020204" charset="0"/>
              </a:rPr>
              <a:t>	a = 0</a:t>
            </a:r>
          </a:p>
          <a:p>
            <a:pPr>
              <a:defRPr/>
            </a:pPr>
            <a:r>
              <a:rPr lang="en-US" dirty="0">
                <a:latin typeface="Roboto Condensed Light" panose="020B0604020202020204" charset="0"/>
                <a:ea typeface="Roboto Condensed Light" panose="020B0604020202020204" charset="0"/>
              </a:rPr>
              <a:t>	b = 1</a:t>
            </a:r>
          </a:p>
          <a:p>
            <a:pPr>
              <a:defRPr/>
            </a:pPr>
            <a:r>
              <a:rPr lang="en-US" dirty="0">
                <a:latin typeface="Roboto Condensed Light" panose="020B0604020202020204" charset="0"/>
                <a:ea typeface="Roboto Condensed Light" panose="020B0604020202020204" charset="0"/>
              </a:rPr>
              <a:t>	if n &lt; 0: </a:t>
            </a:r>
          </a:p>
          <a:p>
            <a:pPr>
              <a:defRPr/>
            </a:pPr>
            <a:r>
              <a:rPr lang="en-US" dirty="0">
                <a:latin typeface="Roboto Condensed Light" panose="020B0604020202020204" charset="0"/>
                <a:ea typeface="Roboto Condensed Light" panose="020B0604020202020204" charset="0"/>
              </a:rPr>
              <a:t>		print("Incorrect input") </a:t>
            </a:r>
          </a:p>
          <a:p>
            <a:pPr>
              <a:defRPr/>
            </a:pP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elif</a:t>
            </a:r>
            <a:r>
              <a:rPr lang="en-US" dirty="0">
                <a:latin typeface="Roboto Condensed Light" panose="020B0604020202020204" charset="0"/>
                <a:ea typeface="Roboto Condensed Light" panose="020B0604020202020204" charset="0"/>
              </a:rPr>
              <a:t> n == 0: </a:t>
            </a:r>
          </a:p>
          <a:p>
            <a:pPr>
              <a:defRPr/>
            </a:pPr>
            <a:r>
              <a:rPr lang="en-US" dirty="0">
                <a:latin typeface="Roboto Condensed Light" panose="020B0604020202020204" charset="0"/>
                <a:ea typeface="Roboto Condensed Light" panose="020B0604020202020204" charset="0"/>
              </a:rPr>
              <a:t>		return a </a:t>
            </a:r>
          </a:p>
          <a:p>
            <a:pPr>
              <a:defRPr/>
            </a:pP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elif</a:t>
            </a:r>
            <a:r>
              <a:rPr lang="en-US" dirty="0">
                <a:latin typeface="Roboto Condensed Light" panose="020B0604020202020204" charset="0"/>
                <a:ea typeface="Roboto Condensed Light" panose="020B0604020202020204" charset="0"/>
              </a:rPr>
              <a:t> n == 1: </a:t>
            </a:r>
          </a:p>
          <a:p>
            <a:pPr>
              <a:defRPr/>
            </a:pPr>
            <a:r>
              <a:rPr lang="en-US" dirty="0">
                <a:latin typeface="Roboto Condensed Light" panose="020B0604020202020204" charset="0"/>
                <a:ea typeface="Roboto Condensed Light" panose="020B0604020202020204" charset="0"/>
              </a:rPr>
              <a:t>		return b </a:t>
            </a:r>
          </a:p>
          <a:p>
            <a:pPr>
              <a:defRPr/>
            </a:pPr>
            <a:r>
              <a:rPr lang="en-US" dirty="0">
                <a:latin typeface="Roboto Condensed Light" panose="020B0604020202020204" charset="0"/>
                <a:ea typeface="Roboto Condensed Light" panose="020B0604020202020204" charset="0"/>
              </a:rPr>
              <a:t>	else: </a:t>
            </a:r>
          </a:p>
          <a:p>
            <a:pPr>
              <a:defRPr/>
            </a:pPr>
            <a:r>
              <a:rPr lang="en-US" dirty="0">
                <a:latin typeface="Roboto Condensed Light" panose="020B0604020202020204" charset="0"/>
                <a:ea typeface="Roboto Condensed Light" panose="020B0604020202020204" charset="0"/>
              </a:rPr>
              <a:t>		for </a:t>
            </a:r>
            <a:r>
              <a:rPr lang="en-US" dirty="0" err="1">
                <a:latin typeface="Roboto Condensed Light" panose="020B0604020202020204" charset="0"/>
                <a:ea typeface="Roboto Condensed Light" panose="020B0604020202020204" charset="0"/>
              </a:rPr>
              <a:t>i</a:t>
            </a:r>
            <a:r>
              <a:rPr lang="en-US" dirty="0">
                <a:latin typeface="Roboto Condensed Light" panose="020B0604020202020204" charset="0"/>
                <a:ea typeface="Roboto Condensed Light" panose="020B0604020202020204" charset="0"/>
              </a:rPr>
              <a:t> in range(2,n): </a:t>
            </a:r>
          </a:p>
          <a:p>
            <a:pPr>
              <a:defRPr/>
            </a:pPr>
            <a:r>
              <a:rPr lang="en-US" dirty="0">
                <a:latin typeface="Roboto Condensed Light" panose="020B0604020202020204" charset="0"/>
                <a:ea typeface="Roboto Condensed Light" panose="020B0604020202020204" charset="0"/>
              </a:rPr>
              <a:t>			c = a + b </a:t>
            </a:r>
          </a:p>
          <a:p>
            <a:pPr>
              <a:defRPr/>
            </a:pPr>
            <a:r>
              <a:rPr lang="en-US" dirty="0">
                <a:latin typeface="Roboto Condensed Light" panose="020B0604020202020204" charset="0"/>
                <a:ea typeface="Roboto Condensed Light" panose="020B0604020202020204" charset="0"/>
              </a:rPr>
              <a:t>			a = b </a:t>
            </a:r>
          </a:p>
          <a:p>
            <a:pPr>
              <a:defRPr/>
            </a:pPr>
            <a:r>
              <a:rPr lang="en-US" dirty="0">
                <a:latin typeface="Roboto Condensed Light" panose="020B0604020202020204" charset="0"/>
                <a:ea typeface="Roboto Condensed Light" panose="020B0604020202020204" charset="0"/>
              </a:rPr>
              <a:t>			b = c </a:t>
            </a:r>
          </a:p>
          <a:p>
            <a:pPr>
              <a:defRPr/>
            </a:pPr>
            <a:r>
              <a:rPr lang="en-US" dirty="0">
                <a:latin typeface="Roboto Condensed Light" panose="020B0604020202020204" charset="0"/>
                <a:ea typeface="Roboto Condensed Light" panose="020B0604020202020204" charset="0"/>
              </a:rPr>
              <a:t>		return b </a:t>
            </a:r>
          </a:p>
          <a:p>
            <a:pPr>
              <a:defRPr/>
            </a:pPr>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51035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5" name="Picture 4">
            <a:extLst>
              <a:ext uri="{FF2B5EF4-FFF2-40B4-BE49-F238E27FC236}">
                <a16:creationId xmlns:a16="http://schemas.microsoft.com/office/drawing/2014/main" id="{85976D93-0DF7-413D-9428-02AF4897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0414"/>
            <a:ext cx="3178549" cy="200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7AD80DB-B03F-43B8-AB20-DD154FFE7BA1}"/>
              </a:ext>
            </a:extLst>
          </p:cNvPr>
          <p:cNvSpPr txBox="1"/>
          <p:nvPr/>
        </p:nvSpPr>
        <p:spPr>
          <a:xfrm>
            <a:off x="3292851" y="814210"/>
            <a:ext cx="7195856" cy="3539430"/>
          </a:xfrm>
          <a:prstGeom prst="rect">
            <a:avLst/>
          </a:prstGeom>
          <a:noFill/>
        </p:spPr>
        <p:txBody>
          <a:bodyPr wrap="square" rtlCol="0">
            <a:spAutoFit/>
          </a:bodyPr>
          <a:lstStyle/>
          <a:p>
            <a:r>
              <a:rPr lang="tr-TR" altLang="en-US" dirty="0">
                <a:latin typeface="Roboto Condensed Light" panose="020B0604020202020204" charset="0"/>
                <a:ea typeface="Roboto Condensed Light" panose="020B0604020202020204" charset="0"/>
              </a:rPr>
              <a:t>Komut satırından python yazın. Ve python ortamına geçin.</a:t>
            </a:r>
          </a:p>
          <a:p>
            <a:pPr lvl="1">
              <a:buFont typeface="Symbol" panose="05050102010706020507" pitchFamily="18" charset="2"/>
              <a:buNone/>
            </a:pPr>
            <a:r>
              <a:rPr lang="en-US" altLang="en-US" dirty="0">
                <a:latin typeface="Roboto Condensed Light" panose="020B0604020202020204" charset="0"/>
                <a:ea typeface="Roboto Condensed Light" panose="020B0604020202020204" charset="0"/>
              </a:rPr>
              <a:t> python</a:t>
            </a:r>
          </a:p>
          <a:p>
            <a:pPr lvl="1">
              <a:buFont typeface="Symbol" panose="05050102010706020507" pitchFamily="18" charset="2"/>
              <a:buNone/>
            </a:pPr>
            <a:r>
              <a:rPr lang="en-US" altLang="en-US" dirty="0">
                <a:solidFill>
                  <a:srgbClr val="660033"/>
                </a:solidFill>
                <a:latin typeface="Roboto Condensed Light" panose="020B0604020202020204" charset="0"/>
                <a:ea typeface="Roboto Condensed Light" panose="020B0604020202020204" charset="0"/>
              </a:rPr>
              <a:t>&gt;&gt;&gt;</a:t>
            </a:r>
            <a:r>
              <a:rPr lang="en-US" altLang="en-US" dirty="0">
                <a:latin typeface="Roboto Condensed Light" panose="020B0604020202020204" charset="0"/>
                <a:ea typeface="Roboto Condensed Light" panose="020B0604020202020204" charset="0"/>
              </a:rPr>
              <a:t> 3+3</a:t>
            </a:r>
          </a:p>
          <a:p>
            <a:pPr lvl="1">
              <a:buFont typeface="Symbol" panose="05050102010706020507" pitchFamily="18" charset="2"/>
              <a:buNone/>
            </a:pPr>
            <a:r>
              <a:rPr lang="en-US" altLang="en-US" dirty="0">
                <a:latin typeface="Roboto Condensed Light" panose="020B0604020202020204" charset="0"/>
                <a:ea typeface="Roboto Condensed Light" panose="020B0604020202020204" charset="0"/>
              </a:rPr>
              <a:t>6</a:t>
            </a:r>
          </a:p>
          <a:p>
            <a:r>
              <a:rPr lang="tr-TR" altLang="en-US" dirty="0">
                <a:latin typeface="Roboto Condensed Light" panose="020B0604020202020204" charset="0"/>
                <a:ea typeface="Roboto Condensed Light" panose="020B0604020202020204" charset="0"/>
              </a:rPr>
              <a:t>Komut satırından komut calısıtırabilirsiniz.</a:t>
            </a:r>
          </a:p>
          <a:p>
            <a:r>
              <a:rPr lang="tr-TR" altLang="en-US" dirty="0">
                <a:latin typeface="Roboto Condensed Light" panose="020B0604020202020204" charset="0"/>
                <a:ea typeface="Roboto Condensed Light" panose="020B0604020202020204" charset="0"/>
              </a:rPr>
              <a:t>Ortamdan çıkmak için control-D veya exit() yazabilirsiniz</a:t>
            </a:r>
            <a:endParaRPr lang="en-US" altLang="en-US" dirty="0">
              <a:latin typeface="Roboto Condensed Light" panose="020B0604020202020204" charset="0"/>
              <a:ea typeface="Roboto Condensed Light" panose="020B0604020202020204" charset="0"/>
            </a:endParaRPr>
          </a:p>
          <a:p>
            <a:pPr lvl="1">
              <a:lnSpc>
                <a:spcPct val="90000"/>
              </a:lnSpc>
              <a:buFontTx/>
              <a:buNone/>
            </a:pPr>
            <a:r>
              <a:rPr lang="en-US" altLang="en-US" dirty="0">
                <a:latin typeface="Courier New" panose="02070309020205020404" pitchFamily="49" charset="0"/>
                <a:cs typeface="Courier New" panose="02070309020205020404" pitchFamily="49" charset="0"/>
              </a:rPr>
              <a:t>% python fact.py</a:t>
            </a:r>
            <a:endParaRPr lang="en-US" altLang="en-US" i="1" dirty="0">
              <a:latin typeface="Courier New" panose="02070309020205020404" pitchFamily="49" charset="0"/>
              <a:cs typeface="Courier New" panose="02070309020205020404" pitchFamily="49" charset="0"/>
            </a:endParaRPr>
          </a:p>
          <a:p>
            <a:pPr>
              <a:lnSpc>
                <a:spcPct val="90000"/>
              </a:lnSpc>
            </a:pPr>
            <a:r>
              <a:rPr lang="en-US" altLang="en-US" dirty="0" err="1">
                <a:latin typeface="Roboto Condensed Light" panose="020B0604020202020204" charset="0"/>
                <a:ea typeface="Roboto Condensed Light" panose="020B0604020202020204" charset="0"/>
              </a:rPr>
              <a:t>Bunu</a:t>
            </a:r>
            <a:r>
              <a:rPr lang="en-US" altLang="en-US" dirty="0">
                <a:latin typeface="Roboto Condensed Light" panose="020B0604020202020204" charset="0"/>
                <a:ea typeface="Roboto Condensed Light" panose="020B0604020202020204" charset="0"/>
              </a:rPr>
              <a:t> Windows CMD </a:t>
            </a:r>
            <a:r>
              <a:rPr lang="en-US" altLang="en-US" dirty="0" err="1">
                <a:latin typeface="Roboto Condensed Light" panose="020B0604020202020204" charset="0"/>
                <a:ea typeface="Roboto Condensed Light" panose="020B0604020202020204" charset="0"/>
              </a:rPr>
              <a:t>ve</a:t>
            </a:r>
            <a:r>
              <a:rPr lang="en-US" altLang="en-US" dirty="0">
                <a:latin typeface="Roboto Condensed Light" panose="020B0604020202020204" charset="0"/>
                <a:ea typeface="Roboto Condensed Light" panose="020B0604020202020204" charset="0"/>
              </a:rPr>
              <a:t> Python </a:t>
            </a:r>
            <a:r>
              <a:rPr lang="en-US" altLang="en-US" dirty="0" err="1">
                <a:latin typeface="Roboto Condensed Light" panose="020B0604020202020204" charset="0"/>
                <a:ea typeface="Roboto Condensed Light" panose="020B0604020202020204" charset="0"/>
              </a:rPr>
              <a:t>Interpterer</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üzerinden</a:t>
            </a:r>
            <a:endParaRPr lang="en-US" altLang="en-US" dirty="0">
              <a:latin typeface="Roboto Condensed Light" panose="020B0604020202020204" charset="0"/>
              <a:ea typeface="Roboto Condensed Light" panose="020B0604020202020204" charset="0"/>
            </a:endParaRPr>
          </a:p>
          <a:p>
            <a:pPr>
              <a:lnSpc>
                <a:spcPct val="90000"/>
              </a:lnSpc>
            </a:pPr>
            <a:r>
              <a:rPr lang="en-US" altLang="en-US" dirty="0">
                <a:latin typeface="Roboto Condensed Light" panose="020B0604020202020204" charset="0"/>
                <a:ea typeface="Roboto Condensed Light" panose="020B0604020202020204" charset="0"/>
              </a:rPr>
              <a:t>Linux </a:t>
            </a:r>
            <a:r>
              <a:rPr lang="en-US" altLang="en-US" dirty="0" err="1">
                <a:latin typeface="Roboto Condensed Light" panose="020B0604020202020204" charset="0"/>
                <a:ea typeface="Roboto Condensed Light" panose="020B0604020202020204" charset="0"/>
              </a:rPr>
              <a:t>veya</a:t>
            </a:r>
            <a:r>
              <a:rPr lang="en-US" altLang="en-US" dirty="0">
                <a:latin typeface="Roboto Condensed Light" panose="020B0604020202020204" charset="0"/>
                <a:ea typeface="Roboto Condensed Light" panose="020B0604020202020204" charset="0"/>
              </a:rPr>
              <a:t> Mac </a:t>
            </a:r>
            <a:r>
              <a:rPr lang="en-US" altLang="en-US" dirty="0" err="1">
                <a:latin typeface="Roboto Condensed Light" panose="020B0604020202020204" charset="0"/>
                <a:ea typeface="Roboto Condensed Light" panose="020B0604020202020204" charset="0"/>
              </a:rPr>
              <a:t>sistemler</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için</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direk</a:t>
            </a:r>
            <a:r>
              <a:rPr lang="en-US" altLang="en-US" dirty="0">
                <a:latin typeface="Roboto Condensed Light" panose="020B0604020202020204" charset="0"/>
                <a:ea typeface="Roboto Condensed Light" panose="020B0604020202020204" charset="0"/>
              </a:rPr>
              <a:t> terminal </a:t>
            </a:r>
            <a:r>
              <a:rPr lang="en-US" altLang="en-US" dirty="0" err="1">
                <a:latin typeface="Roboto Condensed Light" panose="020B0604020202020204" charset="0"/>
                <a:ea typeface="Roboto Condensed Light" panose="020B0604020202020204" charset="0"/>
              </a:rPr>
              <a:t>üzerinden</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çalıştırabiliriz</a:t>
            </a:r>
            <a:r>
              <a:rPr lang="en-US" altLang="en-US" dirty="0">
                <a:latin typeface="Roboto Condensed Light" panose="020B0604020202020204" charset="0"/>
                <a:ea typeface="Roboto Condensed Light" panose="020B0604020202020204" charset="0"/>
              </a:rPr>
              <a:t>(</a:t>
            </a:r>
            <a:r>
              <a:rPr lang="en-US" altLang="en-US" dirty="0" err="1">
                <a:latin typeface="Roboto Condensed Light" panose="020B0604020202020204" charset="0"/>
                <a:ea typeface="Roboto Condensed Light" panose="020B0604020202020204" charset="0"/>
              </a:rPr>
              <a:t>yüklü</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geliyor</a:t>
            </a:r>
            <a:r>
              <a:rPr lang="en-US" altLang="en-US" dirty="0">
                <a:latin typeface="Roboto Condensed Light" panose="020B0604020202020204" charset="0"/>
                <a:ea typeface="Roboto Condensed Light" panose="020B0604020202020204" charset="0"/>
              </a:rPr>
              <a:t>)</a:t>
            </a:r>
          </a:p>
          <a:p>
            <a:pPr>
              <a:lnSpc>
                <a:spcPct val="90000"/>
              </a:lnSpc>
            </a:pPr>
            <a:endParaRPr lang="en-US" altLang="en-US" dirty="0">
              <a:latin typeface="Roboto Condensed Light" panose="020B0604020202020204" charset="0"/>
              <a:ea typeface="Roboto Condensed Light" panose="020B0604020202020204" charset="0"/>
            </a:endParaRPr>
          </a:p>
          <a:p>
            <a:pPr>
              <a:lnSpc>
                <a:spcPct val="90000"/>
              </a:lnSpc>
            </a:pPr>
            <a:r>
              <a:rPr lang="en-US" altLang="en-US" dirty="0" err="1">
                <a:latin typeface="Roboto Condensed Light" panose="020B0604020202020204" charset="0"/>
                <a:ea typeface="Roboto Condensed Light" panose="020B0604020202020204" charset="0"/>
              </a:rPr>
              <a:t>Değişken</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isimlerinde</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Türkçe</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karakter</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kullanılmaz</a:t>
            </a:r>
            <a:r>
              <a:rPr lang="en-US" altLang="en-US" dirty="0">
                <a:latin typeface="Roboto Condensed Light" panose="020B0604020202020204" charset="0"/>
                <a:ea typeface="Roboto Condensed Light" panose="020B0604020202020204" charset="0"/>
              </a:rPr>
              <a:t>(</a:t>
            </a:r>
            <a:r>
              <a:rPr lang="en-US" altLang="en-US" dirty="0" err="1">
                <a:latin typeface="Roboto Condensed Light" panose="020B0604020202020204" charset="0"/>
                <a:ea typeface="Roboto Condensed Light" panose="020B0604020202020204" charset="0"/>
              </a:rPr>
              <a:t>hata</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verir</a:t>
            </a:r>
            <a:r>
              <a:rPr lang="en-US" altLang="en-US" dirty="0">
                <a:latin typeface="Roboto Condensed Light" panose="020B0604020202020204" charset="0"/>
                <a:ea typeface="Roboto Condensed Light" panose="020B0604020202020204" charset="0"/>
              </a:rPr>
              <a:t>)</a:t>
            </a:r>
          </a:p>
          <a:p>
            <a:pPr>
              <a:lnSpc>
                <a:spcPct val="90000"/>
              </a:lnSpc>
            </a:pPr>
            <a:r>
              <a:rPr lang="en-US" altLang="en-US" dirty="0" err="1">
                <a:latin typeface="Roboto Condensed Light" panose="020B0604020202020204" charset="0"/>
                <a:ea typeface="Roboto Condensed Light" panose="020B0604020202020204" charset="0"/>
              </a:rPr>
              <a:t>Cümle</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olarak</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ayşe</a:t>
            </a:r>
            <a:r>
              <a:rPr lang="en-US" altLang="en-US" dirty="0">
                <a:latin typeface="Roboto Condensed Light" panose="020B0604020202020204" charset="0"/>
                <a:ea typeface="Roboto Condensed Light" panose="020B0604020202020204" charset="0"/>
              </a:rPr>
              <a:t> ğ test”  </a:t>
            </a:r>
            <a:r>
              <a:rPr lang="en-US" altLang="en-US" dirty="0" err="1">
                <a:latin typeface="Roboto Condensed Light" panose="020B0604020202020204" charset="0"/>
                <a:ea typeface="Roboto Condensed Light" panose="020B0604020202020204" charset="0"/>
              </a:rPr>
              <a:t>kullanmak</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için</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programa</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ek</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bir</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komut</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vermeniz</a:t>
            </a:r>
            <a:r>
              <a:rPr lang="en-US" altLang="en-US" dirty="0">
                <a:latin typeface="Roboto Condensed Light" panose="020B0604020202020204" charset="0"/>
                <a:ea typeface="Roboto Condensed Light" panose="020B0604020202020204" charset="0"/>
              </a:rPr>
              <a:t> </a:t>
            </a:r>
            <a:r>
              <a:rPr lang="en-US" altLang="en-US" dirty="0" err="1">
                <a:latin typeface="Roboto Condensed Light" panose="020B0604020202020204" charset="0"/>
                <a:ea typeface="Roboto Condensed Light" panose="020B0604020202020204" charset="0"/>
              </a:rPr>
              <a:t>gerekir</a:t>
            </a:r>
            <a:endParaRPr lang="en-US" altLang="en-US" dirty="0">
              <a:latin typeface="Roboto Condensed Light" panose="020B0604020202020204" charset="0"/>
              <a:ea typeface="Roboto Condensed Light" panose="020B0604020202020204" charset="0"/>
            </a:endParaRPr>
          </a:p>
          <a:p>
            <a:pPr>
              <a:lnSpc>
                <a:spcPct val="90000"/>
              </a:lnSpc>
            </a:pPr>
            <a:endParaRPr lang="en-US" altLang="en-US" dirty="0">
              <a:latin typeface="Roboto Condensed Light" panose="020B0604020202020204" charset="0"/>
              <a:ea typeface="Roboto Condensed Light" panose="020B0604020202020204" charset="0"/>
            </a:endParaRPr>
          </a:p>
          <a:p>
            <a:pPr>
              <a:lnSpc>
                <a:spcPct val="90000"/>
              </a:lnSpc>
            </a:pPr>
            <a:r>
              <a:rPr lang="en-US" altLang="en-US" sz="1300" dirty="0" err="1">
                <a:latin typeface="Roboto Condensed Light" panose="020B0604020202020204" charset="0"/>
                <a:ea typeface="Roboto Condensed Light" panose="020B0604020202020204" charset="0"/>
              </a:rPr>
              <a:t>Artık</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hafiften</a:t>
            </a:r>
            <a:r>
              <a:rPr lang="en-US" altLang="en-US" sz="1300" dirty="0">
                <a:latin typeface="Roboto Condensed Light" panose="020B0604020202020204" charset="0"/>
                <a:ea typeface="Roboto Condensed Light" panose="020B0604020202020204" charset="0"/>
              </a:rPr>
              <a:t> Python </a:t>
            </a:r>
            <a:r>
              <a:rPr lang="en-US" altLang="en-US" sz="1300" dirty="0" err="1">
                <a:latin typeface="Roboto Condensed Light" panose="020B0604020202020204" charset="0"/>
                <a:ea typeface="Roboto Condensed Light" panose="020B0604020202020204" charset="0"/>
              </a:rPr>
              <a:t>programlayacak</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kıvama</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geldiğimize</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göre</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Algoritmaları</a:t>
            </a:r>
            <a:r>
              <a:rPr lang="en-US" altLang="en-US" sz="1300" dirty="0">
                <a:latin typeface="Roboto Condensed Light" panose="020B0604020202020204" charset="0"/>
                <a:ea typeface="Roboto Condensed Light" panose="020B0604020202020204" charset="0"/>
              </a:rPr>
              <a:t> </a:t>
            </a:r>
            <a:r>
              <a:rPr lang="en-US" altLang="en-US" sz="1300" dirty="0" err="1">
                <a:latin typeface="Roboto Condensed Light" panose="020B0604020202020204" charset="0"/>
                <a:ea typeface="Roboto Condensed Light" panose="020B0604020202020204" charset="0"/>
              </a:rPr>
              <a:t>öğrenelim</a:t>
            </a:r>
            <a:endParaRPr lang="en-US" altLang="en-US" sz="1300" dirty="0">
              <a:latin typeface="Roboto Condensed Light" panose="020B0604020202020204" charset="0"/>
              <a:ea typeface="Roboto Condensed Light" panose="020B0604020202020204" charset="0"/>
            </a:endParaRPr>
          </a:p>
          <a:p>
            <a:pPr>
              <a:lnSpc>
                <a:spcPct val="90000"/>
              </a:lnSpc>
            </a:pPr>
            <a:endParaRPr lang="en-US" altLang="en-US" dirty="0">
              <a:latin typeface="Roboto Condensed Light" panose="020B0604020202020204" charset="0"/>
              <a:ea typeface="Roboto Condensed Light" panose="020B0604020202020204" charset="0"/>
            </a:endParaRPr>
          </a:p>
          <a:p>
            <a:pPr>
              <a:lnSpc>
                <a:spcPct val="90000"/>
              </a:lnSpc>
            </a:pPr>
            <a:endParaRPr lang="en-US" alt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01863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t>Algoritmalar</a:t>
            </a:r>
            <a:r>
              <a:rPr lang="en-US" dirty="0"/>
              <a:t> </a:t>
            </a:r>
            <a:r>
              <a:rPr lang="en-US" dirty="0" err="1"/>
              <a:t>Nedir</a:t>
            </a:r>
            <a:r>
              <a:rPr lang="en-US" dirty="0"/>
              <a:t>?</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n-US" dirty="0"/>
              <a:t>“I'm not a great programmer; I'm just a good programmer with great habits.” – Kent Beck</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Algoritma</a:t>
            </a:r>
            <a:endParaRPr sz="2500" dirty="0"/>
          </a:p>
        </p:txBody>
      </p:sp>
      <p:sp>
        <p:nvSpPr>
          <p:cNvPr id="184" name="Google Shape;184;p32"/>
          <p:cNvSpPr txBox="1">
            <a:spLocks noGrp="1"/>
          </p:cNvSpPr>
          <p:nvPr>
            <p:ph type="subTitle" idx="1"/>
          </p:nvPr>
        </p:nvSpPr>
        <p:spPr>
          <a:xfrm>
            <a:off x="2164097" y="152762"/>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3" name="TextBox 2">
            <a:extLst>
              <a:ext uri="{FF2B5EF4-FFF2-40B4-BE49-F238E27FC236}">
                <a16:creationId xmlns:a16="http://schemas.microsoft.com/office/drawing/2014/main" id="{79293A6C-BD21-4EA1-B4B4-302602390654}"/>
              </a:ext>
            </a:extLst>
          </p:cNvPr>
          <p:cNvSpPr txBox="1"/>
          <p:nvPr/>
        </p:nvSpPr>
        <p:spPr>
          <a:xfrm>
            <a:off x="2110309" y="591671"/>
            <a:ext cx="5163671" cy="5262979"/>
          </a:xfrm>
          <a:prstGeom prst="rect">
            <a:avLst/>
          </a:prstGeom>
          <a:noFill/>
        </p:spPr>
        <p:txBody>
          <a:bodyPr wrap="square" rtlCol="0">
            <a:spAutoFit/>
          </a:bodyPr>
          <a:lstStyle/>
          <a:p>
            <a:r>
              <a:rPr lang="en-US" dirty="0">
                <a:latin typeface="Roboto Condensed Light" panose="020B0604020202020204" charset="0"/>
                <a:ea typeface="Roboto Condensed Light" panose="020B0604020202020204" charset="0"/>
              </a:rPr>
              <a:t>Bir </a:t>
            </a:r>
            <a:r>
              <a:rPr lang="en-US" dirty="0" err="1">
                <a:latin typeface="Roboto Condensed Light" panose="020B0604020202020204" charset="0"/>
                <a:ea typeface="Roboto Condensed Light" panose="020B0604020202020204" charset="0"/>
              </a:rPr>
              <a:t>sorunu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çözmek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belirlenmiş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amaca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ulaşmak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tasarlanan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yola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takip</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edilen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basamaklarına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denir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açıkça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belirtilmiş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başlangıcı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sonu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kümesidir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Amaca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ulaşmak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işlenecek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çözüm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yolları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sıralamaları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belirlenir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sırayı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takip</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ederek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mantıklı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çözüme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ulaşır</a:t>
            </a:r>
            <a:r>
              <a:rPr lang="en-US" dirty="0">
                <a:latin typeface="Roboto Condensed Light" panose="020B0604020202020204" charset="0"/>
                <a:ea typeface="Roboto Condensed Light" panose="020B0604020202020204" charset="0"/>
              </a:rPr>
              <a:t>. İlk </a:t>
            </a:r>
            <a:r>
              <a:rPr lang="en-US" dirty="0" err="1">
                <a:latin typeface="Roboto Condensed Light" panose="020B0604020202020204" charset="0"/>
                <a:ea typeface="Roboto Condensed Light" panose="020B0604020202020204" charset="0"/>
              </a:rPr>
              <a:t>algoritma</a:t>
            </a:r>
            <a:r>
              <a:rPr lang="en-US" dirty="0">
                <a:latin typeface="Roboto Condensed Light" panose="020B0604020202020204" charset="0"/>
                <a:ea typeface="Roboto Condensed Light" panose="020B0604020202020204" charset="0"/>
              </a:rPr>
              <a:t>, El-</a:t>
            </a:r>
            <a:r>
              <a:rPr lang="en-US" dirty="0" err="1">
                <a:latin typeface="Roboto Condensed Light" panose="020B0604020202020204" charset="0"/>
                <a:ea typeface="Roboto Condensed Light" panose="020B0604020202020204" charset="0"/>
              </a:rPr>
              <a:t>Harezmi’nin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Hisab</a:t>
            </a:r>
            <a:r>
              <a:rPr lang="en-US" dirty="0">
                <a:latin typeface="Roboto Condensed Light" panose="020B0604020202020204" charset="0"/>
                <a:ea typeface="Roboto Condensed Light" panose="020B0604020202020204" charset="0"/>
              </a:rPr>
              <a:t>-el </a:t>
            </a:r>
            <a:r>
              <a:rPr lang="en-US" dirty="0" err="1">
                <a:latin typeface="Roboto Condensed Light" panose="020B0604020202020204" charset="0"/>
                <a:ea typeface="Roboto Condensed Light" panose="020B0604020202020204" charset="0"/>
              </a:rPr>
              <a:t>Cebir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El </a:t>
            </a:r>
            <a:r>
              <a:rPr lang="en-US" dirty="0" err="1">
                <a:latin typeface="Roboto Condensed Light" panose="020B0604020202020204" charset="0"/>
                <a:ea typeface="Roboto Condensed Light" panose="020B0604020202020204" charset="0"/>
              </a:rPr>
              <a:t>Mukabala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kitabında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sunulmuştur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kelimesi</a:t>
            </a:r>
            <a:r>
              <a:rPr lang="en-US" dirty="0">
                <a:latin typeface="Roboto Condensed Light" panose="020B0604020202020204" charset="0"/>
                <a:ea typeface="Roboto Condensed Light" panose="020B0604020202020204" charset="0"/>
              </a:rPr>
              <a:t> de El-</a:t>
            </a:r>
            <a:r>
              <a:rPr lang="en-US" dirty="0" err="1">
                <a:latin typeface="Roboto Condensed Light" panose="020B0604020202020204" charset="0"/>
                <a:ea typeface="Roboto Condensed Light" panose="020B0604020202020204" charset="0"/>
              </a:rPr>
              <a:t>Harezmi’nin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isminden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gelmiştir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terimi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genellikle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matematikte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bilimlerinde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karşımıza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çıkmaktadır</a:t>
            </a:r>
            <a:r>
              <a:rPr lang="en-US" dirty="0">
                <a:latin typeface="Roboto Condensed Light" panose="020B0604020202020204" charset="0"/>
                <a:ea typeface="Roboto Condensed Light" panose="020B0604020202020204" charset="0"/>
              </a:rPr>
              <a:t>.</a:t>
            </a:r>
          </a:p>
          <a:p>
            <a:endParaRPr lang="en-US" dirty="0">
              <a:latin typeface="Roboto Condensed Light" panose="020B0604020202020204" charset="0"/>
              <a:ea typeface="Roboto Condensed Light" panose="020B0604020202020204" charset="0"/>
            </a:endParaRPr>
          </a:p>
          <a:p>
            <a:r>
              <a:rPr lang="en-US" sz="1300" dirty="0" err="1">
                <a:latin typeface="Roboto Condensed Light" panose="020B0604020202020204" charset="0"/>
                <a:ea typeface="Roboto Condensed Light" panose="020B0604020202020204" charset="0"/>
              </a:rPr>
              <a:t>Tüm</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programlama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dillerinin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temelinde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vardır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Algoritmalar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programlama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dillerinin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vasıtasıyla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uygulanabilirler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Programda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kullanılan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dil</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kullanım</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alanı</a:t>
            </a:r>
            <a:r>
              <a:rPr lang="en-US" sz="1300" dirty="0">
                <a:latin typeface="Roboto Condensed Light" panose="020B0604020202020204" charset="0"/>
                <a:ea typeface="Roboto Condensed Light" panose="020B0604020202020204" charset="0"/>
              </a:rPr>
              <a:t> ne </a:t>
            </a:r>
            <a:r>
              <a:rPr lang="en-US" sz="1300" dirty="0" err="1">
                <a:latin typeface="Roboto Condensed Light" panose="020B0604020202020204" charset="0"/>
                <a:ea typeface="Roboto Condensed Light" panose="020B0604020202020204" charset="0"/>
              </a:rPr>
              <a:t>olursa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olsun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algoritması</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olmayan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bir</a:t>
            </a:r>
            <a:r>
              <a:rPr lang="en-US" sz="1300" dirty="0">
                <a:latin typeface="Roboto Condensed Light" panose="020B0604020202020204" charset="0"/>
                <a:ea typeface="Roboto Condensed Light" panose="020B0604020202020204" charset="0"/>
              </a:rPr>
              <a:t> program </a:t>
            </a:r>
            <a:r>
              <a:rPr lang="en-US" sz="1300" dirty="0" err="1">
                <a:latin typeface="Roboto Condensed Light" panose="020B0604020202020204" charset="0"/>
                <a:ea typeface="Roboto Condensed Light" panose="020B0604020202020204" charset="0"/>
              </a:rPr>
              <a:t>yoktur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Programda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bir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algoritmanın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işlemesi</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için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dışarıdan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gelen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tüm</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girdiler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değişken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olarak</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tanımlanır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Algoritmadaki</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döngüler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işlemler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bu</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değişkenler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üzerinden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gerçekleşir</a:t>
            </a:r>
            <a:r>
              <a:rPr lang="en-US" sz="1300" dirty="0">
                <a:latin typeface="Roboto Condensed Light" panose="020B0604020202020204" charset="0"/>
                <a:ea typeface="Roboto Condensed Light" panose="020B0604020202020204" charset="0"/>
              </a:rPr>
              <a:t>.</a:t>
            </a:r>
          </a:p>
          <a:p>
            <a:r>
              <a:rPr lang="en-US" sz="1300" dirty="0" err="1">
                <a:latin typeface="Roboto Condensed Light" panose="020B0604020202020204" charset="0"/>
                <a:ea typeface="Roboto Condensed Light" panose="020B0604020202020204" charset="0"/>
              </a:rPr>
              <a:t>Algoritmadaki</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tüm</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ihtimaller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belirtilmiş</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ve</a:t>
            </a:r>
            <a:r>
              <a:rPr lang="en-US" sz="1300" dirty="0">
                <a:latin typeface="Roboto Condensed Light" panose="020B0604020202020204" charset="0"/>
                <a:ea typeface="Roboto Condensed Light" panose="020B0604020202020204" charset="0"/>
              </a:rPr>
              <a:t> net </a:t>
            </a:r>
            <a:r>
              <a:rPr lang="en-US" sz="1300" dirty="0" err="1">
                <a:latin typeface="Roboto Condensed Light" panose="020B0604020202020204" charset="0"/>
                <a:ea typeface="Roboto Condensed Light" panose="020B0604020202020204" charset="0"/>
              </a:rPr>
              <a:t>olmalıdır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Hiçbir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ihtimal</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şansa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bırakılmamalıdır</a:t>
            </a:r>
            <a:r>
              <a:rPr lang="en-US" sz="1300" dirty="0">
                <a:latin typeface="Roboto Condensed Light" panose="020B0604020202020204" charset="0"/>
                <a:ea typeface="Roboto Condensed Light" panose="020B0604020202020204" charset="0"/>
              </a:rPr>
              <a:t>.</a:t>
            </a:r>
          </a:p>
          <a:p>
            <a:r>
              <a:rPr lang="en-US" sz="1300" b="1" u="sng" dirty="0" err="1">
                <a:latin typeface="Roboto Condensed Light" panose="020B0604020202020204" charset="0"/>
                <a:ea typeface="Roboto Condensed Light" panose="020B0604020202020204" charset="0"/>
              </a:rPr>
              <a:t>Akış</a:t>
            </a:r>
            <a:r>
              <a:rPr lang="en-US" sz="1300" b="1" u="sng" dirty="0">
                <a:latin typeface="Roboto Condensed Light" panose="020B0604020202020204" charset="0"/>
                <a:ea typeface="Roboto Condensed Light" panose="020B0604020202020204" charset="0"/>
              </a:rPr>
              <a:t> </a:t>
            </a:r>
            <a:r>
              <a:rPr lang="en-US" sz="1300" b="1" u="sng" dirty="0" err="1">
                <a:latin typeface="Roboto Condensed Light" panose="020B0604020202020204" charset="0"/>
                <a:ea typeface="Roboto Condensed Light" panose="020B0604020202020204" charset="0"/>
              </a:rPr>
              <a:t>Diyagramları</a:t>
            </a:r>
            <a:r>
              <a:rPr lang="en-US" sz="1300" b="1" u="sng" dirty="0">
                <a:latin typeface="Roboto Condensed Light" panose="020B0604020202020204" charset="0"/>
                <a:ea typeface="Roboto Condensed Light" panose="020B0604020202020204" charset="0"/>
              </a:rPr>
              <a:t> – </a:t>
            </a:r>
            <a:r>
              <a:rPr lang="en-US" sz="1300" b="1" u="sng" dirty="0" err="1">
                <a:latin typeface="Roboto Condensed Light" panose="020B0604020202020204" charset="0"/>
                <a:ea typeface="Roboto Condensed Light" panose="020B0604020202020204" charset="0"/>
              </a:rPr>
              <a:t>Şemaları</a:t>
            </a:r>
            <a:endParaRPr lang="en-US" sz="1300" dirty="0">
              <a:latin typeface="Roboto Condensed Light" panose="020B0604020202020204" charset="0"/>
              <a:ea typeface="Roboto Condensed Light" panose="020B0604020202020204" charset="0"/>
            </a:endParaRPr>
          </a:p>
          <a:p>
            <a:r>
              <a:rPr lang="en-US" sz="1300" dirty="0">
                <a:latin typeface="Roboto Condensed Light" panose="020B0604020202020204" charset="0"/>
                <a:ea typeface="Roboto Condensed Light" panose="020B0604020202020204" charset="0"/>
              </a:rPr>
              <a:t>Her </a:t>
            </a:r>
            <a:r>
              <a:rPr lang="en-US" sz="1300" dirty="0" err="1">
                <a:latin typeface="Roboto Condensed Light" panose="020B0604020202020204" charset="0"/>
                <a:ea typeface="Roboto Condensed Light" panose="020B0604020202020204" charset="0"/>
              </a:rPr>
              <a:t>algoritma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kağıt</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halinde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yazılabilecek</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şekilde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basit</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olmalıdır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Algoritmalar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metin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olarak</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düz</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yazı</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ile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veya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akış</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diyagramları</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ile</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gösterilebilirler</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Akış</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diyagramları</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algoritmanın</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işleyişini</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neden-sonuç</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ilişkisini</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göstererek</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sırayla</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aktarılmasını</a:t>
            </a:r>
            <a:r>
              <a:rPr lang="en-US" sz="1300" dirty="0">
                <a:latin typeface="Roboto Condensed Light" panose="020B0604020202020204" charset="0"/>
                <a:ea typeface="Roboto Condensed Light" panose="020B0604020202020204" charset="0"/>
              </a:rPr>
              <a:t> </a:t>
            </a:r>
            <a:r>
              <a:rPr lang="en-US" sz="1300" dirty="0" err="1">
                <a:latin typeface="Roboto Condensed Light" panose="020B0604020202020204" charset="0"/>
                <a:ea typeface="Roboto Condensed Light" panose="020B0604020202020204" charset="0"/>
              </a:rPr>
              <a:t>sağlar</a:t>
            </a:r>
            <a:r>
              <a:rPr lang="en-US" sz="1300" dirty="0">
                <a:latin typeface="Roboto Condensed Light" panose="020B0604020202020204" charset="0"/>
                <a:ea typeface="Roboto Condensed Light" panose="020B0604020202020204" charset="0"/>
              </a:rPr>
              <a:t>.</a:t>
            </a:r>
          </a:p>
          <a:p>
            <a:endParaRPr lang="en-US" dirty="0">
              <a:latin typeface="Roboto Condensed Light" panose="020B0604020202020204" charset="0"/>
              <a:ea typeface="Roboto Condensed Light" panose="020B0604020202020204" charset="0"/>
            </a:endParaRPr>
          </a:p>
        </p:txBody>
      </p:sp>
      <p:pic>
        <p:nvPicPr>
          <p:cNvPr id="5" name="Picture 4">
            <a:extLst>
              <a:ext uri="{FF2B5EF4-FFF2-40B4-BE49-F238E27FC236}">
                <a16:creationId xmlns:a16="http://schemas.microsoft.com/office/drawing/2014/main" id="{4427D966-03A1-45BE-B06C-AF040C16BC67}"/>
              </a:ext>
            </a:extLst>
          </p:cNvPr>
          <p:cNvPicPr>
            <a:picLocks noChangeAspect="1"/>
          </p:cNvPicPr>
          <p:nvPr/>
        </p:nvPicPr>
        <p:blipFill>
          <a:blip r:embed="rId3"/>
          <a:stretch>
            <a:fillRect/>
          </a:stretch>
        </p:blipFill>
        <p:spPr>
          <a:xfrm>
            <a:off x="73537" y="2182111"/>
            <a:ext cx="1794984" cy="1273784"/>
          </a:xfrm>
          <a:prstGeom prst="rect">
            <a:avLst/>
          </a:prstGeom>
        </p:spPr>
      </p:pic>
      <p:pic>
        <p:nvPicPr>
          <p:cNvPr id="7" name="Picture 6">
            <a:extLst>
              <a:ext uri="{FF2B5EF4-FFF2-40B4-BE49-F238E27FC236}">
                <a16:creationId xmlns:a16="http://schemas.microsoft.com/office/drawing/2014/main" id="{0B7D4649-8F13-421E-B357-E31F2D1775B5}"/>
              </a:ext>
            </a:extLst>
          </p:cNvPr>
          <p:cNvPicPr>
            <a:picLocks noChangeAspect="1"/>
          </p:cNvPicPr>
          <p:nvPr/>
        </p:nvPicPr>
        <p:blipFill>
          <a:blip r:embed="rId4"/>
          <a:stretch>
            <a:fillRect/>
          </a:stretch>
        </p:blipFill>
        <p:spPr>
          <a:xfrm>
            <a:off x="261959" y="3593457"/>
            <a:ext cx="1069041" cy="1468150"/>
          </a:xfrm>
          <a:prstGeom prst="rect">
            <a:avLst/>
          </a:prstGeom>
        </p:spPr>
      </p:pic>
    </p:spTree>
    <p:extLst>
      <p:ext uri="{BB962C8B-B14F-4D97-AF65-F5344CB8AC3E}">
        <p14:creationId xmlns:p14="http://schemas.microsoft.com/office/powerpoint/2010/main" val="2420709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Algoritma</a:t>
            </a:r>
            <a:endParaRPr sz="2500" dirty="0"/>
          </a:p>
        </p:txBody>
      </p:sp>
      <p:sp>
        <p:nvSpPr>
          <p:cNvPr id="184" name="Google Shape;184;p32"/>
          <p:cNvSpPr txBox="1">
            <a:spLocks noGrp="1"/>
          </p:cNvSpPr>
          <p:nvPr>
            <p:ph type="subTitle" idx="1"/>
          </p:nvPr>
        </p:nvSpPr>
        <p:spPr>
          <a:xfrm>
            <a:off x="2164097" y="152762"/>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4" name="Picture 3">
            <a:extLst>
              <a:ext uri="{FF2B5EF4-FFF2-40B4-BE49-F238E27FC236}">
                <a16:creationId xmlns:a16="http://schemas.microsoft.com/office/drawing/2014/main" id="{4FD54520-B4C4-42F4-9449-8C6D6C827150}"/>
              </a:ext>
            </a:extLst>
          </p:cNvPr>
          <p:cNvPicPr>
            <a:picLocks noChangeAspect="1"/>
          </p:cNvPicPr>
          <p:nvPr/>
        </p:nvPicPr>
        <p:blipFill>
          <a:blip r:embed="rId3"/>
          <a:stretch>
            <a:fillRect/>
          </a:stretch>
        </p:blipFill>
        <p:spPr>
          <a:xfrm>
            <a:off x="2111749" y="1567395"/>
            <a:ext cx="4517651" cy="3313888"/>
          </a:xfrm>
          <a:prstGeom prst="rect">
            <a:avLst/>
          </a:prstGeom>
        </p:spPr>
      </p:pic>
      <p:sp>
        <p:nvSpPr>
          <p:cNvPr id="6" name="TextBox 5">
            <a:extLst>
              <a:ext uri="{FF2B5EF4-FFF2-40B4-BE49-F238E27FC236}">
                <a16:creationId xmlns:a16="http://schemas.microsoft.com/office/drawing/2014/main" id="{78221A60-0ACB-4967-92A2-552F3E71BEBE}"/>
              </a:ext>
            </a:extLst>
          </p:cNvPr>
          <p:cNvSpPr txBox="1"/>
          <p:nvPr/>
        </p:nvSpPr>
        <p:spPr>
          <a:xfrm>
            <a:off x="2164097" y="662260"/>
            <a:ext cx="4815806" cy="954107"/>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hlinkClick r:id="rId4"/>
              </a:rPr>
              <a:t>Engelden</a:t>
            </a:r>
            <a:r>
              <a:rPr lang="en-US" dirty="0">
                <a:latin typeface="Roboto Condensed Light" panose="020B0604020202020204" charset="0"/>
                <a:ea typeface="Roboto Condensed Light" panose="020B0604020202020204" charset="0"/>
                <a:hlinkClick r:id="rId4"/>
              </a:rPr>
              <a:t> </a:t>
            </a:r>
            <a:r>
              <a:rPr lang="en-US" dirty="0" err="1">
                <a:latin typeface="Roboto Condensed Light" panose="020B0604020202020204" charset="0"/>
                <a:ea typeface="Roboto Condensed Light" panose="020B0604020202020204" charset="0"/>
                <a:hlinkClick r:id="rId4"/>
              </a:rPr>
              <a:t>Kaçan</a:t>
            </a:r>
            <a:r>
              <a:rPr lang="en-US" dirty="0">
                <a:latin typeface="Roboto Condensed Light" panose="020B0604020202020204" charset="0"/>
                <a:ea typeface="Roboto Condensed Light" panose="020B0604020202020204" charset="0"/>
                <a:hlinkClick r:id="rId4"/>
              </a:rPr>
              <a:t> Robot</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uygulamasındaki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algoritmayı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inceleyelim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Robottaki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sensörün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gördüğü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mesafe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değeri</a:t>
            </a:r>
            <a:r>
              <a:rPr lang="en-US" dirty="0">
                <a:latin typeface="Roboto Condensed Light" panose="020B0604020202020204" charset="0"/>
                <a:ea typeface="Roboto Condensed Light" panose="020B0604020202020204" charset="0"/>
              </a:rPr>
              <a:t> 15 </a:t>
            </a:r>
            <a:r>
              <a:rPr lang="en-US" dirty="0" err="1">
                <a:latin typeface="Roboto Condensed Light" panose="020B0604020202020204" charset="0"/>
                <a:ea typeface="Roboto Condensed Light" panose="020B0604020202020204" charset="0"/>
              </a:rPr>
              <a:t>cm’den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büyük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gitsin</a:t>
            </a:r>
            <a:r>
              <a:rPr lang="en-US" dirty="0">
                <a:latin typeface="Roboto Condensed Light" panose="020B0604020202020204" charset="0"/>
                <a:ea typeface="Roboto Condensed Light" panose="020B0604020202020204" charset="0"/>
              </a:rPr>
              <a:t>, 15 </a:t>
            </a:r>
            <a:r>
              <a:rPr lang="en-US" dirty="0" err="1">
                <a:latin typeface="Roboto Condensed Light" panose="020B0604020202020204" charset="0"/>
                <a:ea typeface="Roboto Condensed Light" panose="020B0604020202020204" charset="0"/>
              </a:rPr>
              <a:t>cm’ye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eşit</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15 </a:t>
            </a:r>
            <a:r>
              <a:rPr lang="en-US" dirty="0" err="1">
                <a:latin typeface="Roboto Condensed Light" panose="020B0604020202020204" charset="0"/>
                <a:ea typeface="Roboto Condensed Light" panose="020B0604020202020204" charset="0"/>
              </a:rPr>
              <a:t>cm’den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küçük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robot </a:t>
            </a:r>
            <a:r>
              <a:rPr lang="en-US" dirty="0" err="1">
                <a:latin typeface="Roboto Condensed Light" panose="020B0604020202020204" charset="0"/>
                <a:ea typeface="Roboto Condensed Light" panose="020B0604020202020204" charset="0"/>
              </a:rPr>
              <a:t>sağa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dönsün</a:t>
            </a:r>
            <a:r>
              <a:rPr lang="en-US" dirty="0">
                <a:latin typeface="Roboto Condensed Light" panose="020B0604020202020204" charset="0"/>
                <a:ea typeface="Roboto Condensed Light" panose="020B0604020202020204" charset="0"/>
              </a:rPr>
              <a:t>.</a:t>
            </a:r>
          </a:p>
        </p:txBody>
      </p:sp>
    </p:spTree>
    <p:extLst>
      <p:ext uri="{BB962C8B-B14F-4D97-AF65-F5344CB8AC3E}">
        <p14:creationId xmlns:p14="http://schemas.microsoft.com/office/powerpoint/2010/main" val="29325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Algoritma</a:t>
            </a:r>
            <a:endParaRPr sz="2500" dirty="0"/>
          </a:p>
        </p:txBody>
      </p:sp>
      <p:sp>
        <p:nvSpPr>
          <p:cNvPr id="184" name="Google Shape;184;p32"/>
          <p:cNvSpPr txBox="1">
            <a:spLocks noGrp="1"/>
          </p:cNvSpPr>
          <p:nvPr>
            <p:ph type="subTitle" idx="1"/>
          </p:nvPr>
        </p:nvSpPr>
        <p:spPr>
          <a:xfrm>
            <a:off x="2164097" y="152762"/>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2164097" y="662260"/>
            <a:ext cx="4815806" cy="307777"/>
          </a:xfrm>
          <a:prstGeom prst="rect">
            <a:avLst/>
          </a:prstGeom>
          <a:noFill/>
        </p:spPr>
        <p:txBody>
          <a:bodyPr wrap="square" rtlCol="0">
            <a:spAutoFit/>
          </a:bodyPr>
          <a:lstStyle/>
          <a:p>
            <a:r>
              <a:rPr lang="en-US" dirty="0">
                <a:latin typeface="Roboto Condensed Light" panose="020B0604020202020204" charset="0"/>
                <a:ea typeface="Roboto Condensed Light" panose="020B0604020202020204" charset="0"/>
              </a:rPr>
              <a:t>.</a:t>
            </a:r>
          </a:p>
        </p:txBody>
      </p:sp>
      <p:pic>
        <p:nvPicPr>
          <p:cNvPr id="3" name="Picture 2">
            <a:extLst>
              <a:ext uri="{FF2B5EF4-FFF2-40B4-BE49-F238E27FC236}">
                <a16:creationId xmlns:a16="http://schemas.microsoft.com/office/drawing/2014/main" id="{DBCCE7AF-A3AF-4690-81D9-FF478F342DDC}"/>
              </a:ext>
            </a:extLst>
          </p:cNvPr>
          <p:cNvPicPr>
            <a:picLocks noChangeAspect="1"/>
          </p:cNvPicPr>
          <p:nvPr/>
        </p:nvPicPr>
        <p:blipFill>
          <a:blip r:embed="rId3"/>
          <a:stretch>
            <a:fillRect/>
          </a:stretch>
        </p:blipFill>
        <p:spPr>
          <a:xfrm>
            <a:off x="2616503" y="863966"/>
            <a:ext cx="3434673" cy="4019543"/>
          </a:xfrm>
          <a:prstGeom prst="rect">
            <a:avLst/>
          </a:prstGeom>
        </p:spPr>
      </p:pic>
    </p:spTree>
    <p:extLst>
      <p:ext uri="{BB962C8B-B14F-4D97-AF65-F5344CB8AC3E}">
        <p14:creationId xmlns:p14="http://schemas.microsoft.com/office/powerpoint/2010/main" val="69525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Algoritma</a:t>
            </a:r>
            <a:endParaRPr sz="2500" dirty="0"/>
          </a:p>
        </p:txBody>
      </p:sp>
      <p:sp>
        <p:nvSpPr>
          <p:cNvPr id="184" name="Google Shape;184;p32"/>
          <p:cNvSpPr txBox="1">
            <a:spLocks noGrp="1"/>
          </p:cNvSpPr>
          <p:nvPr>
            <p:ph type="subTitle" idx="1"/>
          </p:nvPr>
        </p:nvSpPr>
        <p:spPr>
          <a:xfrm>
            <a:off x="2164097" y="152762"/>
            <a:ext cx="5648903" cy="3660129"/>
          </a:xfrm>
          <a:prstGeom prst="rect">
            <a:avLst/>
          </a:prstGeom>
        </p:spPr>
        <p:txBody>
          <a:bodyPr spcFirstLastPara="1" wrap="square" lIns="91425" tIns="91425" rIns="91425" bIns="91425" anchor="t" anchorCtr="0">
            <a:noAutofit/>
          </a:bodyPr>
          <a:lstStyle/>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2164097" y="591671"/>
            <a:ext cx="5137656" cy="2462213"/>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Daha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karışık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ilerleyen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haftalarda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döneceğiz</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r>
              <a:rPr lang="en-US" dirty="0" err="1">
                <a:latin typeface="Roboto Condensed Light" panose="020B0604020202020204" charset="0"/>
                <a:ea typeface="Roboto Condensed Light" panose="020B0604020202020204" charset="0"/>
              </a:rPr>
              <a:t>Kontrol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Algoritmaları</a:t>
            </a:r>
            <a:r>
              <a:rPr lang="en-US" dirty="0">
                <a:latin typeface="Roboto Condensed Light" panose="020B0604020202020204" charset="0"/>
                <a:ea typeface="Roboto Condensed Light" panose="020B0604020202020204" charset="0"/>
              </a:rPr>
              <a:t>(</a:t>
            </a:r>
            <a:r>
              <a:rPr lang="en-US" dirty="0" err="1">
                <a:latin typeface="Roboto Condensed Light" panose="020B0604020202020204" charset="0"/>
                <a:ea typeface="Roboto Condensed Light" panose="020B0604020202020204" charset="0"/>
              </a:rPr>
              <a:t>Robotlar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Dronelar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Uzay</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Havacılık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araçları</a:t>
            </a:r>
            <a:r>
              <a:rPr lang="en-US" dirty="0">
                <a:latin typeface="Roboto Condensed Light" panose="020B0604020202020204" charset="0"/>
                <a:ea typeface="Roboto Condensed Light" panose="020B0604020202020204" charset="0"/>
              </a:rPr>
              <a:t>)</a:t>
            </a:r>
          </a:p>
          <a:p>
            <a:endParaRPr lang="en-US" dirty="0">
              <a:latin typeface="Roboto Condensed Light" panose="020B0604020202020204" charset="0"/>
              <a:ea typeface="Roboto Condensed Light" panose="020B0604020202020204" charset="0"/>
            </a:endParaRPr>
          </a:p>
          <a:p>
            <a:r>
              <a:rPr lang="en-US" dirty="0" err="1">
                <a:latin typeface="Roboto Condensed Light" panose="020B0604020202020204" charset="0"/>
                <a:ea typeface="Roboto Condensed Light" panose="020B0604020202020204" charset="0"/>
              </a:rPr>
              <a:t>Güvenlik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Algoritmaları</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r>
              <a:rPr lang="en-US" dirty="0" err="1">
                <a:latin typeface="Roboto Condensed Light" panose="020B0604020202020204" charset="0"/>
                <a:ea typeface="Roboto Condensed Light" panose="020B0604020202020204" charset="0"/>
              </a:rPr>
              <a:t>Optimizasyon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Algoritmaları</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r>
              <a:rPr lang="en-US" dirty="0" err="1">
                <a:latin typeface="Roboto Condensed Light" panose="020B0604020202020204" charset="0"/>
                <a:ea typeface="Roboto Condensed Light" panose="020B0604020202020204" charset="0"/>
              </a:rPr>
              <a:t>Genel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Uçuş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kalkış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uçuş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algoritmaları</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pic>
        <p:nvPicPr>
          <p:cNvPr id="3" name="Picture 2">
            <a:extLst>
              <a:ext uri="{FF2B5EF4-FFF2-40B4-BE49-F238E27FC236}">
                <a16:creationId xmlns:a16="http://schemas.microsoft.com/office/drawing/2014/main" id="{C7D70275-3407-4982-B7AB-908A23B76753}"/>
              </a:ext>
            </a:extLst>
          </p:cNvPr>
          <p:cNvPicPr>
            <a:picLocks noChangeAspect="1"/>
          </p:cNvPicPr>
          <p:nvPr/>
        </p:nvPicPr>
        <p:blipFill>
          <a:blip r:embed="rId3"/>
          <a:stretch>
            <a:fillRect/>
          </a:stretch>
        </p:blipFill>
        <p:spPr>
          <a:xfrm>
            <a:off x="2217885" y="2704790"/>
            <a:ext cx="4341159" cy="2438710"/>
          </a:xfrm>
          <a:prstGeom prst="rect">
            <a:avLst/>
          </a:prstGeom>
        </p:spPr>
      </p:pic>
    </p:spTree>
    <p:extLst>
      <p:ext uri="{BB962C8B-B14F-4D97-AF65-F5344CB8AC3E}">
        <p14:creationId xmlns:p14="http://schemas.microsoft.com/office/powerpoint/2010/main" val="206398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Eğitim</a:t>
            </a:r>
            <a:r>
              <a:rPr lang="en-US" dirty="0"/>
              <a:t> </a:t>
            </a:r>
            <a:r>
              <a:rPr lang="en-US" dirty="0" err="1"/>
              <a:t>İçeriği</a:t>
            </a:r>
            <a:endParaRPr dirty="0"/>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Programlamaya</a:t>
            </a:r>
            <a:r>
              <a:rPr lang="en-US" dirty="0"/>
              <a:t> </a:t>
            </a:r>
            <a:r>
              <a:rPr lang="en-US" dirty="0" err="1"/>
              <a:t>Giriş</a:t>
            </a:r>
            <a:endParaRPr dirty="0"/>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800" dirty="0" err="1"/>
              <a:t>Eğitim</a:t>
            </a:r>
            <a:r>
              <a:rPr lang="en-US" sz="800" dirty="0"/>
              <a:t> </a:t>
            </a:r>
            <a:r>
              <a:rPr lang="en-US" sz="800" dirty="0" err="1"/>
              <a:t>sonunda</a:t>
            </a:r>
            <a:r>
              <a:rPr lang="en-US" sz="800" dirty="0"/>
              <a:t> </a:t>
            </a:r>
            <a:r>
              <a:rPr lang="en-US" sz="800" dirty="0" err="1"/>
              <a:t>yeteri</a:t>
            </a:r>
            <a:r>
              <a:rPr lang="en-US" sz="800" dirty="0"/>
              <a:t> </a:t>
            </a:r>
            <a:r>
              <a:rPr lang="en-US" sz="800" dirty="0" err="1"/>
              <a:t>kadar</a:t>
            </a:r>
            <a:r>
              <a:rPr lang="en-US" sz="800" dirty="0"/>
              <a:t> </a:t>
            </a:r>
            <a:r>
              <a:rPr lang="en-US" sz="800" dirty="0" err="1"/>
              <a:t>çaba</a:t>
            </a:r>
            <a:r>
              <a:rPr lang="en-US" sz="800" dirty="0"/>
              <a:t> </a:t>
            </a:r>
            <a:r>
              <a:rPr lang="en-US" sz="800" dirty="0" err="1"/>
              <a:t>gösterirseniz</a:t>
            </a:r>
            <a:r>
              <a:rPr lang="en-US" sz="800" dirty="0"/>
              <a:t> </a:t>
            </a:r>
            <a:r>
              <a:rPr lang="en-US" sz="800" dirty="0" err="1"/>
              <a:t>giriş</a:t>
            </a:r>
            <a:r>
              <a:rPr lang="en-US" sz="800" dirty="0"/>
              <a:t> </a:t>
            </a:r>
            <a:r>
              <a:rPr lang="en-US" sz="800" dirty="0" err="1"/>
              <a:t>seviyesi</a:t>
            </a:r>
            <a:r>
              <a:rPr lang="en-US" sz="800" dirty="0"/>
              <a:t> </a:t>
            </a:r>
            <a:r>
              <a:rPr lang="en-US" sz="800" dirty="0" err="1"/>
              <a:t>programlar</a:t>
            </a:r>
            <a:r>
              <a:rPr lang="en-US" sz="800" dirty="0"/>
              <a:t> </a:t>
            </a:r>
            <a:r>
              <a:rPr lang="en-US" sz="800" dirty="0" err="1"/>
              <a:t>yazabilecek</a:t>
            </a:r>
            <a:r>
              <a:rPr lang="en-US" sz="800" dirty="0"/>
              <a:t> hale </a:t>
            </a:r>
            <a:r>
              <a:rPr lang="en-US" sz="800" dirty="0" err="1"/>
              <a:t>geleceksiniz</a:t>
            </a:r>
            <a:endParaRPr sz="800" dirty="0"/>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Algoritmalar</a:t>
            </a:r>
            <a:endParaRPr dirty="0"/>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US" sz="800" dirty="0" err="1"/>
              <a:t>Eğitim</a:t>
            </a:r>
            <a:r>
              <a:rPr lang="en-US" sz="800" dirty="0"/>
              <a:t> </a:t>
            </a:r>
            <a:r>
              <a:rPr lang="en-US" sz="800" dirty="0" err="1"/>
              <a:t>süresince</a:t>
            </a:r>
            <a:r>
              <a:rPr lang="en-US" sz="800" dirty="0"/>
              <a:t> </a:t>
            </a:r>
            <a:r>
              <a:rPr lang="en-US" sz="800" dirty="0" err="1"/>
              <a:t>gerek</a:t>
            </a:r>
            <a:r>
              <a:rPr lang="en-US" sz="800" dirty="0"/>
              <a:t> </a:t>
            </a:r>
            <a:r>
              <a:rPr lang="en-US" sz="800" b="1" dirty="0" err="1"/>
              <a:t>güvenlik</a:t>
            </a:r>
            <a:r>
              <a:rPr lang="en-US" sz="800" dirty="0"/>
              <a:t> </a:t>
            </a:r>
            <a:r>
              <a:rPr lang="en-US" sz="800" dirty="0" err="1"/>
              <a:t>ile</a:t>
            </a:r>
            <a:r>
              <a:rPr lang="en-US" sz="800" dirty="0"/>
              <a:t> </a:t>
            </a:r>
            <a:r>
              <a:rPr lang="en-US" sz="800" dirty="0" err="1"/>
              <a:t>ilgili</a:t>
            </a:r>
            <a:r>
              <a:rPr lang="en-US" sz="800" dirty="0"/>
              <a:t> , </a:t>
            </a:r>
            <a:r>
              <a:rPr lang="en-US" sz="800" dirty="0" err="1"/>
              <a:t>gerek</a:t>
            </a:r>
            <a:r>
              <a:rPr lang="en-US" sz="800" dirty="0"/>
              <a:t> </a:t>
            </a:r>
            <a:r>
              <a:rPr lang="en-US" sz="800" b="1" dirty="0" err="1"/>
              <a:t>kontrol</a:t>
            </a:r>
            <a:r>
              <a:rPr lang="en-US" sz="800" dirty="0"/>
              <a:t> </a:t>
            </a:r>
            <a:r>
              <a:rPr lang="en-US" sz="800" dirty="0" err="1"/>
              <a:t>mekanizmaları,</a:t>
            </a:r>
            <a:r>
              <a:rPr lang="en-US" sz="800" b="1" dirty="0" err="1"/>
              <a:t>optimizasyon</a:t>
            </a:r>
            <a:r>
              <a:rPr lang="en-US" sz="800" dirty="0"/>
              <a:t> </a:t>
            </a:r>
            <a:r>
              <a:rPr lang="en-US" sz="800" dirty="0" err="1"/>
              <a:t>ve</a:t>
            </a:r>
            <a:r>
              <a:rPr lang="en-US" sz="800" dirty="0"/>
              <a:t> </a:t>
            </a:r>
            <a:r>
              <a:rPr lang="en-US" sz="800" b="1" dirty="0" err="1"/>
              <a:t>robotikle</a:t>
            </a:r>
            <a:r>
              <a:rPr lang="en-US" sz="800" dirty="0"/>
              <a:t> </a:t>
            </a:r>
            <a:r>
              <a:rPr lang="en-US" sz="800" dirty="0" err="1"/>
              <a:t>ilgili</a:t>
            </a:r>
            <a:r>
              <a:rPr lang="en-US" sz="800" dirty="0"/>
              <a:t> </a:t>
            </a:r>
            <a:r>
              <a:rPr lang="en-US" sz="800" dirty="0" err="1"/>
              <a:t>algoritmaların</a:t>
            </a:r>
            <a:r>
              <a:rPr lang="en-US" sz="800" dirty="0"/>
              <a:t> </a:t>
            </a:r>
            <a:r>
              <a:rPr lang="en-US" sz="800" dirty="0" err="1"/>
              <a:t>varlığından</a:t>
            </a:r>
            <a:r>
              <a:rPr lang="en-US" sz="800" dirty="0"/>
              <a:t> </a:t>
            </a:r>
            <a:r>
              <a:rPr lang="en-US" sz="800" dirty="0" err="1"/>
              <a:t>haberdar</a:t>
            </a:r>
            <a:r>
              <a:rPr lang="en-US" sz="800" dirty="0"/>
              <a:t> </a:t>
            </a:r>
            <a:r>
              <a:rPr lang="en-US" sz="800" dirty="0" err="1"/>
              <a:t>olacaksınız</a:t>
            </a:r>
            <a:endParaRPr sz="800"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18448" y="27559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9065" y="289457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050" dirty="0" err="1"/>
              <a:t>Mikro</a:t>
            </a:r>
            <a:r>
              <a:rPr lang="en-US" sz="1050" dirty="0"/>
              <a:t> </a:t>
            </a:r>
            <a:r>
              <a:rPr lang="en-US" sz="1050" dirty="0" err="1"/>
              <a:t>işlemci</a:t>
            </a:r>
            <a:r>
              <a:rPr lang="en-US" sz="1050" dirty="0"/>
              <a:t>/</a:t>
            </a:r>
            <a:r>
              <a:rPr lang="en-US" sz="1050" dirty="0" err="1"/>
              <a:t>kontrolcüler</a:t>
            </a:r>
            <a:r>
              <a:rPr lang="en-US" sz="1050" dirty="0"/>
              <a:t>  </a:t>
            </a:r>
            <a:r>
              <a:rPr lang="en-US" sz="1050" dirty="0" err="1"/>
              <a:t>ve</a:t>
            </a:r>
            <a:r>
              <a:rPr lang="en-US" sz="1050" dirty="0"/>
              <a:t> </a:t>
            </a:r>
            <a:r>
              <a:rPr lang="en-US" sz="1050" dirty="0" err="1"/>
              <a:t>Haberleşme</a:t>
            </a:r>
            <a:r>
              <a:rPr lang="en-US" sz="1050" dirty="0"/>
              <a:t> </a:t>
            </a:r>
            <a:r>
              <a:rPr lang="en-US" sz="1050" dirty="0" err="1"/>
              <a:t>Protokolleri</a:t>
            </a:r>
            <a:r>
              <a:rPr lang="en-US" sz="1050" dirty="0"/>
              <a:t>, </a:t>
            </a:r>
            <a:r>
              <a:rPr lang="en-US" sz="1050" dirty="0" err="1"/>
              <a:t>Sensörler</a:t>
            </a:r>
            <a:r>
              <a:rPr lang="en-US" sz="1050" dirty="0"/>
              <a:t>  </a:t>
            </a:r>
            <a:endParaRPr sz="1050" dirty="0"/>
          </a:p>
        </p:txBody>
      </p:sp>
      <p:sp>
        <p:nvSpPr>
          <p:cNvPr id="164" name="Google Shape;164;p30"/>
          <p:cNvSpPr txBox="1">
            <a:spLocks noGrp="1"/>
          </p:cNvSpPr>
          <p:nvPr>
            <p:ph type="subTitle" idx="15"/>
          </p:nvPr>
        </p:nvSpPr>
        <p:spPr>
          <a:xfrm>
            <a:off x="596167" y="3473409"/>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Eğitimi</a:t>
            </a:r>
            <a:r>
              <a:rPr lang="en-US" dirty="0"/>
              <a:t> </a:t>
            </a:r>
            <a:r>
              <a:rPr lang="en-US" dirty="0" err="1"/>
              <a:t>tamamladıktan</a:t>
            </a:r>
            <a:r>
              <a:rPr lang="en-US" dirty="0"/>
              <a:t> </a:t>
            </a:r>
            <a:r>
              <a:rPr lang="en-US" dirty="0" err="1"/>
              <a:t>sonra</a:t>
            </a:r>
            <a:r>
              <a:rPr lang="en-US" dirty="0"/>
              <a:t> </a:t>
            </a:r>
            <a:r>
              <a:rPr lang="en-US" dirty="0" err="1"/>
              <a:t>mikroişlemci</a:t>
            </a:r>
            <a:r>
              <a:rPr lang="en-US" dirty="0"/>
              <a:t> </a:t>
            </a:r>
            <a:r>
              <a:rPr lang="en-US" dirty="0" err="1"/>
              <a:t>ve</a:t>
            </a:r>
            <a:r>
              <a:rPr lang="en-US" dirty="0"/>
              <a:t> </a:t>
            </a:r>
            <a:r>
              <a:rPr lang="en-US" dirty="0" err="1"/>
              <a:t>mikrokontrolcü</a:t>
            </a:r>
            <a:r>
              <a:rPr lang="en-US" dirty="0"/>
              <a:t> </a:t>
            </a:r>
            <a:r>
              <a:rPr lang="en-US" dirty="0" err="1"/>
              <a:t>farkını</a:t>
            </a:r>
            <a:r>
              <a:rPr lang="en-US" dirty="0"/>
              <a:t>, </a:t>
            </a:r>
            <a:r>
              <a:rPr lang="en-US" dirty="0" err="1"/>
              <a:t>haberleşme</a:t>
            </a:r>
            <a:r>
              <a:rPr lang="en-US" dirty="0"/>
              <a:t> </a:t>
            </a:r>
            <a:r>
              <a:rPr lang="en-US" dirty="0" err="1"/>
              <a:t>protokolleri</a:t>
            </a:r>
            <a:r>
              <a:rPr lang="en-US" dirty="0"/>
              <a:t> </a:t>
            </a:r>
            <a:r>
              <a:rPr lang="en-US" dirty="0" err="1"/>
              <a:t>arasında</a:t>
            </a:r>
            <a:r>
              <a:rPr lang="en-US" dirty="0"/>
              <a:t> </a:t>
            </a:r>
            <a:r>
              <a:rPr lang="en-US" dirty="0" err="1"/>
              <a:t>ki</a:t>
            </a:r>
            <a:r>
              <a:rPr lang="en-US" dirty="0"/>
              <a:t> </a:t>
            </a:r>
            <a:r>
              <a:rPr lang="en-US" dirty="0" err="1"/>
              <a:t>farkları</a:t>
            </a:r>
            <a:r>
              <a:rPr lang="en-US" dirty="0"/>
              <a:t> </a:t>
            </a:r>
            <a:r>
              <a:rPr lang="en-US" dirty="0" err="1"/>
              <a:t>ve</a:t>
            </a:r>
            <a:r>
              <a:rPr lang="en-US" dirty="0"/>
              <a:t> model </a:t>
            </a:r>
            <a:r>
              <a:rPr lang="en-US" dirty="0" err="1"/>
              <a:t>roketçilik</a:t>
            </a:r>
            <a:r>
              <a:rPr lang="en-US" dirty="0"/>
              <a:t> </a:t>
            </a:r>
            <a:r>
              <a:rPr lang="en-US" dirty="0" err="1"/>
              <a:t>için</a:t>
            </a:r>
            <a:r>
              <a:rPr lang="en-US" dirty="0"/>
              <a:t> </a:t>
            </a:r>
            <a:r>
              <a:rPr lang="en-US" dirty="0" err="1"/>
              <a:t>kullanılan</a:t>
            </a:r>
            <a:r>
              <a:rPr lang="en-US" dirty="0"/>
              <a:t> </a:t>
            </a:r>
            <a:r>
              <a:rPr lang="en-US" dirty="0" err="1"/>
              <a:t>bazı</a:t>
            </a:r>
            <a:r>
              <a:rPr lang="en-US" dirty="0"/>
              <a:t> </a:t>
            </a:r>
            <a:r>
              <a:rPr lang="en-US" dirty="0" err="1"/>
              <a:t>sensörleri</a:t>
            </a:r>
            <a:r>
              <a:rPr lang="en-US" dirty="0"/>
              <a:t> </a:t>
            </a:r>
            <a:r>
              <a:rPr lang="en-US" dirty="0" err="1"/>
              <a:t>tanımış</a:t>
            </a:r>
            <a:r>
              <a:rPr lang="en-US" dirty="0"/>
              <a:t> </a:t>
            </a:r>
            <a:r>
              <a:rPr lang="en-US" dirty="0" err="1"/>
              <a:t>olacaksınız</a:t>
            </a:r>
            <a:endParaRPr dirty="0"/>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300" dirty="0" err="1"/>
              <a:t>Yer</a:t>
            </a:r>
            <a:r>
              <a:rPr lang="en" sz="1300" dirty="0"/>
              <a:t> İstasyonu Sistemleri</a:t>
            </a:r>
            <a:endParaRPr sz="1300"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Havacılık</a:t>
            </a:r>
            <a:r>
              <a:rPr lang="en-US" sz="800" dirty="0"/>
              <a:t> </a:t>
            </a:r>
            <a:r>
              <a:rPr lang="en-US" sz="800" dirty="0" err="1"/>
              <a:t>ve</a:t>
            </a:r>
            <a:r>
              <a:rPr lang="en-US" sz="800" dirty="0"/>
              <a:t> </a:t>
            </a:r>
            <a:r>
              <a:rPr lang="en-US" sz="800" dirty="0" err="1"/>
              <a:t>Uzay</a:t>
            </a:r>
            <a:r>
              <a:rPr lang="en-US" sz="800" dirty="0"/>
              <a:t> </a:t>
            </a:r>
            <a:r>
              <a:rPr lang="en-US" sz="800" dirty="0" err="1"/>
              <a:t>sektöründe</a:t>
            </a:r>
            <a:r>
              <a:rPr lang="en-US" sz="800" dirty="0"/>
              <a:t> </a:t>
            </a:r>
            <a:r>
              <a:rPr lang="en-US" sz="800" dirty="0" err="1"/>
              <a:t>yaygın</a:t>
            </a:r>
            <a:r>
              <a:rPr lang="en-US" sz="800" dirty="0"/>
              <a:t> </a:t>
            </a:r>
            <a:r>
              <a:rPr lang="en-US" sz="800" dirty="0" err="1"/>
              <a:t>kullanılan</a:t>
            </a:r>
            <a:r>
              <a:rPr lang="en-US" sz="800" dirty="0"/>
              <a:t> </a:t>
            </a:r>
            <a:r>
              <a:rPr lang="en-US" sz="800" dirty="0" err="1"/>
              <a:t>yer</a:t>
            </a:r>
            <a:r>
              <a:rPr lang="en-US" sz="800" dirty="0"/>
              <a:t> </a:t>
            </a:r>
            <a:r>
              <a:rPr lang="en-US" sz="800" dirty="0" err="1"/>
              <a:t>istasyonlarının</a:t>
            </a:r>
            <a:r>
              <a:rPr lang="en-US" sz="800" dirty="0"/>
              <a:t> </a:t>
            </a:r>
            <a:r>
              <a:rPr lang="en-US" sz="800" dirty="0" err="1"/>
              <a:t>yapısından</a:t>
            </a:r>
            <a:r>
              <a:rPr lang="en-US" sz="800" dirty="0"/>
              <a:t> </a:t>
            </a:r>
            <a:r>
              <a:rPr lang="en-US" sz="800" dirty="0" err="1"/>
              <a:t>haberdar</a:t>
            </a:r>
            <a:r>
              <a:rPr lang="en-US" sz="800" dirty="0"/>
              <a:t> </a:t>
            </a:r>
            <a:r>
              <a:rPr lang="en-US" sz="800" dirty="0" err="1"/>
              <a:t>olmuş</a:t>
            </a:r>
            <a:r>
              <a:rPr lang="en-US" sz="800" dirty="0"/>
              <a:t> </a:t>
            </a:r>
            <a:r>
              <a:rPr lang="en-US" sz="800" dirty="0" err="1"/>
              <a:t>olacaksınız</a:t>
            </a:r>
            <a:endParaRPr sz="800" dirty="0"/>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OpenRocket</a:t>
            </a:r>
            <a:r>
              <a:rPr lang="en-US" dirty="0"/>
              <a:t> </a:t>
            </a:r>
            <a:r>
              <a:rPr lang="en-US" dirty="0" err="1"/>
              <a:t>ve</a:t>
            </a:r>
            <a:r>
              <a:rPr lang="en-US" dirty="0"/>
              <a:t> GPS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OpenRocket</a:t>
            </a:r>
            <a:r>
              <a:rPr lang="en-US" sz="800" dirty="0"/>
              <a:t> </a:t>
            </a:r>
            <a:r>
              <a:rPr lang="en-US" sz="800" dirty="0" err="1"/>
              <a:t>yazılımı</a:t>
            </a:r>
            <a:r>
              <a:rPr lang="en-US" sz="800" dirty="0"/>
              <a:t> </a:t>
            </a:r>
            <a:r>
              <a:rPr lang="en-US" sz="800" dirty="0" err="1"/>
              <a:t>üzerinden</a:t>
            </a:r>
            <a:r>
              <a:rPr lang="en-US" sz="800" dirty="0"/>
              <a:t> </a:t>
            </a:r>
            <a:r>
              <a:rPr lang="en-US" sz="800" dirty="0" err="1"/>
              <a:t>basit</a:t>
            </a:r>
            <a:r>
              <a:rPr lang="en-US" sz="800" dirty="0"/>
              <a:t> </a:t>
            </a:r>
            <a:r>
              <a:rPr lang="en-US" sz="800" dirty="0" err="1"/>
              <a:t>bir</a:t>
            </a:r>
            <a:r>
              <a:rPr lang="en-US" sz="800" dirty="0"/>
              <a:t> </a:t>
            </a:r>
            <a:r>
              <a:rPr lang="en-US" sz="800" dirty="0" err="1"/>
              <a:t>roket</a:t>
            </a:r>
            <a:r>
              <a:rPr lang="en-US" sz="800" dirty="0"/>
              <a:t> </a:t>
            </a:r>
            <a:r>
              <a:rPr lang="en-US" sz="800" dirty="0" err="1"/>
              <a:t>simülasyonun</a:t>
            </a:r>
            <a:r>
              <a:rPr lang="en-US" sz="800" dirty="0"/>
              <a:t> </a:t>
            </a:r>
            <a:r>
              <a:rPr lang="en-US" sz="800" dirty="0" err="1"/>
              <a:t>nasıl</a:t>
            </a:r>
            <a:r>
              <a:rPr lang="en-US" sz="800" dirty="0"/>
              <a:t> </a:t>
            </a:r>
            <a:r>
              <a:rPr lang="en-US" sz="800" dirty="0" err="1"/>
              <a:t>çalıştığını</a:t>
            </a:r>
            <a:r>
              <a:rPr lang="en-US" sz="800" dirty="0"/>
              <a:t> </a:t>
            </a:r>
            <a:r>
              <a:rPr lang="en-US" sz="800" dirty="0" err="1"/>
              <a:t>öğrenmek</a:t>
            </a:r>
            <a:r>
              <a:rPr lang="en-US" sz="800" dirty="0"/>
              <a:t>  </a:t>
            </a:r>
            <a:r>
              <a:rPr lang="en-US" sz="800" dirty="0" err="1"/>
              <a:t>ve</a:t>
            </a:r>
            <a:r>
              <a:rPr lang="en-US" sz="800" dirty="0"/>
              <a:t> </a:t>
            </a:r>
            <a:r>
              <a:rPr lang="en-US" sz="800" b="1" dirty="0"/>
              <a:t>GPS</a:t>
            </a:r>
            <a:r>
              <a:rPr lang="en-US" sz="800" dirty="0"/>
              <a:t> </a:t>
            </a:r>
            <a:r>
              <a:rPr lang="en-US" sz="800" dirty="0" err="1"/>
              <a:t>sistemleri</a:t>
            </a:r>
            <a:r>
              <a:rPr lang="en-US" sz="800" dirty="0"/>
              <a:t> </a:t>
            </a:r>
            <a:r>
              <a:rPr lang="en-US" sz="800" dirty="0" err="1"/>
              <a:t>hakkında</a:t>
            </a:r>
            <a:r>
              <a:rPr lang="en-US" sz="800" dirty="0"/>
              <a:t> </a:t>
            </a:r>
            <a:r>
              <a:rPr lang="en-US" sz="800" dirty="0" err="1"/>
              <a:t>bilgi</a:t>
            </a:r>
            <a:r>
              <a:rPr lang="en-US" sz="800" dirty="0"/>
              <a:t> </a:t>
            </a:r>
            <a:r>
              <a:rPr lang="en-US" sz="800" dirty="0" err="1"/>
              <a:t>sahibi</a:t>
            </a:r>
            <a:r>
              <a:rPr lang="en-US" sz="800" dirty="0"/>
              <a:t> </a:t>
            </a:r>
            <a:r>
              <a:rPr lang="en-US" sz="800" dirty="0" err="1"/>
              <a:t>olmak</a:t>
            </a:r>
            <a:endParaRPr sz="800" dirty="0"/>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Ve</a:t>
            </a:r>
            <a:r>
              <a:rPr lang="en-US" dirty="0"/>
              <a:t> </a:t>
            </a:r>
            <a:r>
              <a:rPr lang="en-US" dirty="0" err="1"/>
              <a:t>İlerisi</a:t>
            </a:r>
            <a:r>
              <a:rPr lang="en-US" dirty="0"/>
              <a:t> …</a:t>
            </a:r>
            <a:endParaRPr dirty="0"/>
          </a:p>
        </p:txBody>
      </p:sp>
      <p:sp>
        <p:nvSpPr>
          <p:cNvPr id="170" name="Google Shape;170;p30"/>
          <p:cNvSpPr txBox="1">
            <a:spLocks noGrp="1"/>
          </p:cNvSpPr>
          <p:nvPr>
            <p:ph type="subTitle" idx="21"/>
          </p:nvPr>
        </p:nvSpPr>
        <p:spPr>
          <a:xfrm>
            <a:off x="6811557" y="4266172"/>
            <a:ext cx="1974297" cy="964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Gelecek</a:t>
            </a:r>
            <a:r>
              <a:rPr lang="en-US" dirty="0"/>
              <a:t> </a:t>
            </a:r>
            <a:r>
              <a:rPr lang="en-US" dirty="0" err="1"/>
              <a:t>teknolojilere</a:t>
            </a:r>
            <a:r>
              <a:rPr lang="en-US" dirty="0"/>
              <a:t> </a:t>
            </a:r>
            <a:r>
              <a:rPr lang="en-US" dirty="0" err="1"/>
              <a:t>göz</a:t>
            </a:r>
            <a:r>
              <a:rPr lang="en-US" dirty="0"/>
              <a:t> </a:t>
            </a:r>
            <a:r>
              <a:rPr lang="en-US" dirty="0" err="1"/>
              <a:t>atmak</a:t>
            </a:r>
            <a:r>
              <a:rPr lang="en-US" dirty="0"/>
              <a:t>, </a:t>
            </a:r>
            <a:r>
              <a:rPr lang="en-US" dirty="0" err="1"/>
              <a:t>pekiştirmeli</a:t>
            </a:r>
            <a:r>
              <a:rPr lang="en-US" dirty="0"/>
              <a:t> </a:t>
            </a:r>
            <a:r>
              <a:rPr lang="en-US" dirty="0" err="1"/>
              <a:t>öğrenme</a:t>
            </a:r>
            <a:r>
              <a:rPr lang="en-US" dirty="0"/>
              <a:t>  </a:t>
            </a:r>
            <a:r>
              <a:rPr lang="en-US" dirty="0" err="1"/>
              <a:t>ve</a:t>
            </a:r>
            <a:r>
              <a:rPr lang="en-US" dirty="0"/>
              <a:t> </a:t>
            </a:r>
            <a:r>
              <a:rPr lang="en-US" dirty="0" err="1"/>
              <a:t>derin</a:t>
            </a:r>
            <a:r>
              <a:rPr lang="en-US" dirty="0"/>
              <a:t> </a:t>
            </a:r>
            <a:r>
              <a:rPr lang="en-US" dirty="0" err="1"/>
              <a:t>öğrenme</a:t>
            </a:r>
            <a:r>
              <a:rPr lang="en-US" dirty="0"/>
              <a:t>,  </a:t>
            </a:r>
            <a:r>
              <a:rPr lang="en-US" dirty="0" err="1"/>
              <a:t>ülkemiz</a:t>
            </a:r>
            <a:r>
              <a:rPr lang="en-US" dirty="0"/>
              <a:t> de </a:t>
            </a:r>
            <a:r>
              <a:rPr lang="en-US" dirty="0" err="1"/>
              <a:t>ve</a:t>
            </a:r>
            <a:r>
              <a:rPr lang="en-US" dirty="0"/>
              <a:t> </a:t>
            </a:r>
            <a:r>
              <a:rPr lang="en-US" dirty="0" err="1"/>
              <a:t>dünya</a:t>
            </a:r>
            <a:r>
              <a:rPr lang="en-US" dirty="0"/>
              <a:t> da </a:t>
            </a:r>
            <a:r>
              <a:rPr lang="en-US" dirty="0" err="1"/>
              <a:t>ki</a:t>
            </a:r>
            <a:r>
              <a:rPr lang="en-US" dirty="0"/>
              <a:t> </a:t>
            </a:r>
            <a:r>
              <a:rPr lang="en-US" dirty="0" err="1"/>
              <a:t>güncel</a:t>
            </a:r>
            <a:r>
              <a:rPr lang="en-US" dirty="0"/>
              <a:t> </a:t>
            </a:r>
            <a:r>
              <a:rPr lang="en-US" dirty="0" err="1"/>
              <a:t>havacılık</a:t>
            </a:r>
            <a:r>
              <a:rPr lang="en-US" dirty="0"/>
              <a:t> </a:t>
            </a:r>
            <a:r>
              <a:rPr lang="en-US" dirty="0" err="1"/>
              <a:t>uzay</a:t>
            </a:r>
            <a:r>
              <a:rPr lang="en-US" dirty="0"/>
              <a:t> </a:t>
            </a:r>
            <a:r>
              <a:rPr lang="en-US" dirty="0" err="1"/>
              <a:t>çalışmaları</a:t>
            </a:r>
            <a:r>
              <a:rPr lang="en-US" dirty="0"/>
              <a:t> </a:t>
            </a:r>
            <a:r>
              <a:rPr lang="en-US" dirty="0" err="1"/>
              <a:t>hakkında</a:t>
            </a:r>
            <a:r>
              <a:rPr lang="en-US" dirty="0"/>
              <a:t> </a:t>
            </a:r>
            <a:r>
              <a:rPr lang="en-US" dirty="0" err="1"/>
              <a:t>bilgi</a:t>
            </a:r>
            <a:r>
              <a:rPr lang="en-US" dirty="0"/>
              <a:t> </a:t>
            </a:r>
            <a:r>
              <a:rPr lang="en-US" dirty="0" err="1"/>
              <a:t>sahibi</a:t>
            </a:r>
            <a:r>
              <a:rPr lang="en-US" dirty="0"/>
              <a:t> </a:t>
            </a:r>
            <a:r>
              <a:rPr lang="en-US" dirty="0" err="1"/>
              <a:t>olmak</a:t>
            </a:r>
            <a:r>
              <a:rPr lang="en-US" dirty="0"/>
              <a:t> ! </a:t>
            </a:r>
            <a:endParaRPr dirty="0"/>
          </a:p>
        </p:txBody>
      </p:sp>
      <p:pic>
        <p:nvPicPr>
          <p:cNvPr id="3" name="Picture 2">
            <a:extLst>
              <a:ext uri="{FF2B5EF4-FFF2-40B4-BE49-F238E27FC236}">
                <a16:creationId xmlns:a16="http://schemas.microsoft.com/office/drawing/2014/main" id="{03D10209-B505-4EF0-AC97-A5CD2F6A948C}"/>
              </a:ext>
            </a:extLst>
          </p:cNvPr>
          <p:cNvPicPr>
            <a:picLocks noChangeAspect="1"/>
          </p:cNvPicPr>
          <p:nvPr/>
        </p:nvPicPr>
        <p:blipFill>
          <a:blip r:embed="rId3"/>
          <a:stretch>
            <a:fillRect/>
          </a:stretch>
        </p:blipFill>
        <p:spPr>
          <a:xfrm>
            <a:off x="4079706" y="201653"/>
            <a:ext cx="2518315" cy="141797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t>Mikro</a:t>
            </a:r>
            <a:r>
              <a:rPr lang="en-US" dirty="0"/>
              <a:t> </a:t>
            </a:r>
            <a:r>
              <a:rPr lang="en-US" dirty="0" err="1"/>
              <a:t>İşlemci</a:t>
            </a:r>
            <a:r>
              <a:rPr lang="en-US" dirty="0"/>
              <a:t>, </a:t>
            </a:r>
            <a:r>
              <a:rPr lang="en-US" dirty="0" err="1"/>
              <a:t>Mikro</a:t>
            </a:r>
            <a:r>
              <a:rPr lang="en-US" dirty="0"/>
              <a:t> </a:t>
            </a:r>
            <a:r>
              <a:rPr lang="en-US" dirty="0" err="1"/>
              <a:t>Kontrolcü</a:t>
            </a:r>
            <a:r>
              <a:rPr lang="en-US" dirty="0"/>
              <a:t> </a:t>
            </a:r>
            <a:r>
              <a:rPr lang="en-US" dirty="0" err="1"/>
              <a:t>ve</a:t>
            </a:r>
            <a:r>
              <a:rPr lang="en-US" dirty="0"/>
              <a:t> </a:t>
            </a:r>
            <a:r>
              <a:rPr lang="en-US" dirty="0" err="1"/>
              <a:t>Sensörler</a:t>
            </a:r>
            <a:endParaRPr dirty="0"/>
          </a:p>
        </p:txBody>
      </p:sp>
      <p:sp>
        <p:nvSpPr>
          <p:cNvPr id="313" name="Google Shape;313;p39"/>
          <p:cNvSpPr txBox="1">
            <a:spLocks noGrp="1"/>
          </p:cNvSpPr>
          <p:nvPr>
            <p:ph type="title" idx="2"/>
          </p:nvPr>
        </p:nvSpPr>
        <p:spPr>
          <a:xfrm flipH="1">
            <a:off x="4970943" y="83350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r>
              <a:rPr lang="en-US" dirty="0"/>
              <a:t>“That's one small step for man, one giant leap for mankind” </a:t>
            </a:r>
            <a:r>
              <a:rPr lang="en-US" dirty="0" err="1"/>
              <a:t>N.Armstrong</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Mikro</a:t>
            </a:r>
            <a:r>
              <a:rPr lang="en-US" sz="2500" dirty="0"/>
              <a:t> </a:t>
            </a:r>
            <a:r>
              <a:rPr lang="en-US" sz="2500" dirty="0" err="1"/>
              <a:t>Kontrolcü</a:t>
            </a:r>
            <a:r>
              <a:rPr lang="en-US" sz="2500" dirty="0"/>
              <a:t> </a:t>
            </a:r>
            <a:r>
              <a:rPr lang="en-US" sz="2500" dirty="0" err="1"/>
              <a:t>ve</a:t>
            </a:r>
            <a:r>
              <a:rPr lang="en-US" sz="2500" dirty="0"/>
              <a:t> </a:t>
            </a:r>
            <a:r>
              <a:rPr lang="en-US" sz="2500" dirty="0" err="1"/>
              <a:t>Mikro</a:t>
            </a:r>
            <a:r>
              <a:rPr lang="en-US" sz="2500" dirty="0"/>
              <a:t> </a:t>
            </a:r>
            <a:r>
              <a:rPr lang="en-US" sz="2500" dirty="0" err="1"/>
              <a:t>İşlemci</a:t>
            </a:r>
            <a:endParaRPr sz="25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pic>
        <p:nvPicPr>
          <p:cNvPr id="4" name="Picture 3">
            <a:extLst>
              <a:ext uri="{FF2B5EF4-FFF2-40B4-BE49-F238E27FC236}">
                <a16:creationId xmlns:a16="http://schemas.microsoft.com/office/drawing/2014/main" id="{25DDC134-587B-4C1E-BEA6-E3BFF7DB9EEF}"/>
              </a:ext>
            </a:extLst>
          </p:cNvPr>
          <p:cNvPicPr>
            <a:picLocks noChangeAspect="1"/>
          </p:cNvPicPr>
          <p:nvPr/>
        </p:nvPicPr>
        <p:blipFill>
          <a:blip r:embed="rId3"/>
          <a:stretch>
            <a:fillRect/>
          </a:stretch>
        </p:blipFill>
        <p:spPr>
          <a:xfrm>
            <a:off x="481297" y="496850"/>
            <a:ext cx="3365600" cy="2348093"/>
          </a:xfrm>
          <a:prstGeom prst="rect">
            <a:avLst/>
          </a:prstGeom>
        </p:spPr>
      </p:pic>
      <p:pic>
        <p:nvPicPr>
          <p:cNvPr id="7" name="Picture 6">
            <a:extLst>
              <a:ext uri="{FF2B5EF4-FFF2-40B4-BE49-F238E27FC236}">
                <a16:creationId xmlns:a16="http://schemas.microsoft.com/office/drawing/2014/main" id="{F41D9EF6-E021-437E-9BB2-F6E939BA8730}"/>
              </a:ext>
            </a:extLst>
          </p:cNvPr>
          <p:cNvPicPr>
            <a:picLocks noChangeAspect="1"/>
          </p:cNvPicPr>
          <p:nvPr/>
        </p:nvPicPr>
        <p:blipFill>
          <a:blip r:embed="rId4"/>
          <a:stretch>
            <a:fillRect/>
          </a:stretch>
        </p:blipFill>
        <p:spPr>
          <a:xfrm>
            <a:off x="4223553" y="464431"/>
            <a:ext cx="3723659" cy="2792744"/>
          </a:xfrm>
          <a:prstGeom prst="rect">
            <a:avLst/>
          </a:prstGeom>
        </p:spPr>
      </p:pic>
      <p:sp>
        <p:nvSpPr>
          <p:cNvPr id="8" name="TextBox 7">
            <a:extLst>
              <a:ext uri="{FF2B5EF4-FFF2-40B4-BE49-F238E27FC236}">
                <a16:creationId xmlns:a16="http://schemas.microsoft.com/office/drawing/2014/main" id="{0037422A-27C0-4367-850F-8C14C712DAAC}"/>
              </a:ext>
            </a:extLst>
          </p:cNvPr>
          <p:cNvSpPr txBox="1"/>
          <p:nvPr/>
        </p:nvSpPr>
        <p:spPr>
          <a:xfrm>
            <a:off x="464962" y="3279283"/>
            <a:ext cx="6763870" cy="523220"/>
          </a:xfrm>
          <a:prstGeom prst="rect">
            <a:avLst/>
          </a:prstGeom>
          <a:noFill/>
        </p:spPr>
        <p:txBody>
          <a:bodyPr wrap="square" rtlCol="0">
            <a:spAutoFit/>
          </a:bodyPr>
          <a:lstStyle/>
          <a:p>
            <a:r>
              <a:rPr lang="en-US" dirty="0">
                <a:latin typeface="Roboto Condensed Light" panose="020B0604020202020204" charset="0"/>
                <a:ea typeface="Roboto Condensed Light" panose="020B0604020202020204" charset="0"/>
              </a:rPr>
              <a:t>Sol ( Arduino Uno) 5$     </a:t>
            </a:r>
            <a:r>
              <a:rPr lang="en-US" dirty="0" err="1">
                <a:latin typeface="Roboto Condensed Light" panose="020B0604020202020204" charset="0"/>
                <a:ea typeface="Roboto Condensed Light" panose="020B0604020202020204" charset="0"/>
              </a:rPr>
              <a:t>Sağ</a:t>
            </a:r>
            <a:r>
              <a:rPr lang="en-US" dirty="0">
                <a:latin typeface="Roboto Condensed Light" panose="020B0604020202020204" charset="0"/>
                <a:ea typeface="Roboto Condensed Light" panose="020B0604020202020204" charset="0"/>
              </a:rPr>
              <a:t>(Raspberry Pi 4) 35$ . Ne </a:t>
            </a:r>
            <a:r>
              <a:rPr lang="en-US" dirty="0" err="1">
                <a:latin typeface="Roboto Condensed Light" panose="020B0604020202020204" charset="0"/>
                <a:ea typeface="Roboto Condensed Light" panose="020B0604020202020204" charset="0"/>
              </a:rPr>
              <a:t>farkı</a:t>
            </a:r>
            <a:r>
              <a:rPr lang="en-US" dirty="0">
                <a:latin typeface="Roboto Condensed Light" panose="020B0604020202020204" charset="0"/>
                <a:ea typeface="Roboto Condensed Light" panose="020B0604020202020204" charset="0"/>
              </a:rPr>
              <a:t> var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gibi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gözüküyor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mikrokontroller</a:t>
            </a:r>
            <a:r>
              <a:rPr lang="en-US" dirty="0">
                <a:latin typeface="Roboto Condensed Light" panose="020B0604020202020204" charset="0"/>
                <a:ea typeface="Roboto Condensed Light" panose="020B0604020202020204" charset="0"/>
              </a:rPr>
              <a:t>/</a:t>
            </a:r>
            <a:r>
              <a:rPr lang="en-US" dirty="0" err="1">
                <a:latin typeface="Roboto Condensed Light" panose="020B0604020202020204" charset="0"/>
                <a:ea typeface="Roboto Condensed Light" panose="020B0604020202020204" charset="0"/>
              </a:rPr>
              <a:t>denetleyici</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solda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laptopunuzla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güçlü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p>
        </p:txBody>
      </p:sp>
      <p:pic>
        <p:nvPicPr>
          <p:cNvPr id="10" name="Picture 9">
            <a:extLst>
              <a:ext uri="{FF2B5EF4-FFF2-40B4-BE49-F238E27FC236}">
                <a16:creationId xmlns:a16="http://schemas.microsoft.com/office/drawing/2014/main" id="{01B51985-4FD5-4982-951B-D181C0C2E0AC}"/>
              </a:ext>
            </a:extLst>
          </p:cNvPr>
          <p:cNvPicPr>
            <a:picLocks noChangeAspect="1"/>
          </p:cNvPicPr>
          <p:nvPr/>
        </p:nvPicPr>
        <p:blipFill>
          <a:blip r:embed="rId5"/>
          <a:stretch>
            <a:fillRect/>
          </a:stretch>
        </p:blipFill>
        <p:spPr>
          <a:xfrm>
            <a:off x="2448485" y="3935599"/>
            <a:ext cx="2190750" cy="1157288"/>
          </a:xfrm>
          <a:prstGeom prst="rect">
            <a:avLst/>
          </a:prstGeom>
        </p:spPr>
      </p:pic>
    </p:spTree>
    <p:extLst>
      <p:ext uri="{BB962C8B-B14F-4D97-AF65-F5344CB8AC3E}">
        <p14:creationId xmlns:p14="http://schemas.microsoft.com/office/powerpoint/2010/main" val="2658229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Mikro</a:t>
            </a:r>
            <a:r>
              <a:rPr lang="en-US" sz="2500" dirty="0"/>
              <a:t> </a:t>
            </a:r>
            <a:r>
              <a:rPr lang="en-US" sz="2500" dirty="0" err="1"/>
              <a:t>Kontrolcü</a:t>
            </a:r>
            <a:r>
              <a:rPr lang="en-US" sz="2500" dirty="0"/>
              <a:t> </a:t>
            </a:r>
            <a:r>
              <a:rPr lang="en-US" sz="2500" dirty="0" err="1"/>
              <a:t>ve</a:t>
            </a:r>
            <a:r>
              <a:rPr lang="en-US" sz="2500" dirty="0"/>
              <a:t> </a:t>
            </a:r>
            <a:r>
              <a:rPr lang="en-US" sz="2500" dirty="0" err="1"/>
              <a:t>Mikro</a:t>
            </a:r>
            <a:r>
              <a:rPr lang="en-US" sz="2500" dirty="0"/>
              <a:t> </a:t>
            </a:r>
            <a:r>
              <a:rPr lang="en-US" sz="2500" dirty="0" err="1"/>
              <a:t>İşlemci</a:t>
            </a:r>
            <a:endParaRPr sz="25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
        <p:nvSpPr>
          <p:cNvPr id="2" name="TextBox 1">
            <a:extLst>
              <a:ext uri="{FF2B5EF4-FFF2-40B4-BE49-F238E27FC236}">
                <a16:creationId xmlns:a16="http://schemas.microsoft.com/office/drawing/2014/main" id="{EFB3DEC4-34B1-4535-B1AD-5AF0E78380CC}"/>
              </a:ext>
            </a:extLst>
          </p:cNvPr>
          <p:cNvSpPr txBox="1"/>
          <p:nvPr/>
        </p:nvSpPr>
        <p:spPr>
          <a:xfrm>
            <a:off x="2164097" y="591671"/>
            <a:ext cx="4734244" cy="4401205"/>
          </a:xfrm>
          <a:prstGeom prst="rect">
            <a:avLst/>
          </a:prstGeom>
          <a:noFill/>
        </p:spPr>
        <p:txBody>
          <a:bodyPr wrap="square" rtlCol="0">
            <a:spAutoFit/>
          </a:bodyPr>
          <a:lstStyle/>
          <a:p>
            <a:r>
              <a:rPr lang="en-US" b="1" dirty="0" err="1">
                <a:latin typeface="Roboto Condensed Light" panose="020B0604020202020204" charset="0"/>
                <a:ea typeface="Roboto Condensed Light" panose="020B0604020202020204" charset="0"/>
              </a:rPr>
              <a:t>Mikroişlemci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Nedir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Mikro</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işlemciler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insan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hayatında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oldukça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yaygın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şekilde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almaktadır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Eğer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kullanıyorsanız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zaten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adını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kez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duymuşsunuzdur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İşlemciler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istediğimiz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tüm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işlemlerin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denetlendiği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gerçekleştirildiği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yerdir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Bundan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dolayı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işlemciler</a:t>
            </a:r>
            <a:r>
              <a:rPr lang="en-US"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merkezi</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işlem</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birimi</a:t>
            </a:r>
            <a:r>
              <a:rPr lang="en-US" b="1" dirty="0">
                <a:latin typeface="Roboto Condensed Light" panose="020B0604020202020204" charset="0"/>
                <a:ea typeface="Roboto Condensed Light" panose="020B0604020202020204" charset="0"/>
              </a:rPr>
              <a:t> (CPU- Central Processing Unit)</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da </a:t>
            </a:r>
            <a:r>
              <a:rPr lang="en-US" dirty="0" err="1">
                <a:latin typeface="Roboto Condensed Light" panose="020B0604020202020204" charset="0"/>
                <a:ea typeface="Roboto Condensed Light" panose="020B0604020202020204" charset="0"/>
              </a:rPr>
              <a:t>bilinmektedir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Kısacası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bilgisayarın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beyni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görevindedir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olmazsa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olmaz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parçalarından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biridir</a:t>
            </a:r>
            <a:r>
              <a:rPr lang="en-US" dirty="0">
                <a:latin typeface="Roboto Condensed Light" panose="020B0604020202020204" charset="0"/>
                <a:ea typeface="Roboto Condensed Light" panose="020B0604020202020204" charset="0"/>
              </a:rPr>
              <a:t>.</a:t>
            </a:r>
          </a:p>
          <a:p>
            <a:endParaRPr lang="en-US" dirty="0">
              <a:latin typeface="Roboto Condensed Light" panose="020B0604020202020204" charset="0"/>
              <a:ea typeface="Roboto Condensed Light" panose="020B0604020202020204" charset="0"/>
            </a:endParaRPr>
          </a:p>
          <a:p>
            <a:r>
              <a:rPr lang="en-US" b="1" dirty="0" err="1">
                <a:latin typeface="Roboto Condensed Light" panose="020B0604020202020204" charset="0"/>
                <a:ea typeface="Roboto Condensed Light" panose="020B0604020202020204" charset="0"/>
              </a:rPr>
              <a:t>Mikrodenetleyici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Nedir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Mikrodenetleyici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içerisinde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minik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bulunan</a:t>
            </a:r>
            <a:r>
              <a:rPr lang="en-US"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programlanabilir</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bir</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entegre</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modelidir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denetleyici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isminin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dışında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mikrocontroller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mikrokontrolcü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gibi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isimlerle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ifade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edilir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Mikrodenetleyici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yapısında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hafıza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giriş</a:t>
            </a:r>
            <a:r>
              <a:rPr lang="en-US" dirty="0">
                <a:latin typeface="Roboto Condensed Light" panose="020B0604020202020204" charset="0"/>
                <a:ea typeface="Roboto Condensed Light" panose="020B0604020202020204" charset="0"/>
              </a:rPr>
              <a:t>/</a:t>
            </a:r>
            <a:r>
              <a:rPr lang="en-US" dirty="0" err="1">
                <a:latin typeface="Roboto Condensed Light" panose="020B0604020202020204" charset="0"/>
                <a:ea typeface="Roboto Condensed Light" panose="020B0604020202020204" charset="0"/>
              </a:rPr>
              <a:t>çıkış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birimleri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sayesinde</a:t>
            </a:r>
            <a:r>
              <a:rPr lang="en-US"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gömülü</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sistemler</a:t>
            </a:r>
            <a:r>
              <a:rPr lang="en-US" dirty="0" err="1">
                <a:latin typeface="Roboto Condensed Light" panose="020B0604020202020204" charset="0"/>
                <a:ea typeface="Roboto Condensed Light" panose="020B0604020202020204" charset="0"/>
              </a:rPr>
              <a:t>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kolayca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programlanabilir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Ayrıca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minik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olduklarından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gömülü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sistemlerin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kontrolünde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sıkça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denetleyiciler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kullanılmakta</a:t>
            </a:r>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134127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Mikro</a:t>
            </a:r>
            <a:r>
              <a:rPr lang="en-US" sz="2200" dirty="0"/>
              <a:t> </a:t>
            </a:r>
            <a:r>
              <a:rPr lang="en-US" sz="2200" dirty="0" err="1"/>
              <a:t>Kontrolcü</a:t>
            </a:r>
            <a:r>
              <a:rPr lang="en-US" sz="2200" dirty="0"/>
              <a:t> </a:t>
            </a:r>
            <a:r>
              <a:rPr lang="en-US" sz="2200" dirty="0" err="1"/>
              <a:t>ve</a:t>
            </a:r>
            <a:r>
              <a:rPr lang="en-US" sz="2200" dirty="0"/>
              <a:t> </a:t>
            </a:r>
            <a:r>
              <a:rPr lang="en-US" sz="2200" dirty="0" err="1"/>
              <a:t>Mikro</a:t>
            </a:r>
            <a:r>
              <a:rPr lang="en-US" sz="2200" dirty="0"/>
              <a:t> </a:t>
            </a:r>
            <a:r>
              <a:rPr lang="en-US" sz="2200" dirty="0" err="1"/>
              <a:t>İşlemci</a:t>
            </a:r>
            <a:r>
              <a:rPr lang="tr-TR" sz="2200" dirty="0"/>
              <a:t> Farklar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
        <p:nvSpPr>
          <p:cNvPr id="2" name="TextBox 1">
            <a:extLst>
              <a:ext uri="{FF2B5EF4-FFF2-40B4-BE49-F238E27FC236}">
                <a16:creationId xmlns:a16="http://schemas.microsoft.com/office/drawing/2014/main" id="{EFB3DEC4-34B1-4535-B1AD-5AF0E78380CC}"/>
              </a:ext>
            </a:extLst>
          </p:cNvPr>
          <p:cNvSpPr txBox="1"/>
          <p:nvPr/>
        </p:nvSpPr>
        <p:spPr>
          <a:xfrm>
            <a:off x="2164097" y="591671"/>
            <a:ext cx="4734244" cy="4401205"/>
          </a:xfrm>
          <a:prstGeom prst="rect">
            <a:avLst/>
          </a:prstGeom>
          <a:noFill/>
        </p:spPr>
        <p:txBody>
          <a:bodyPr wrap="square" rtlCol="0">
            <a:spAutoFit/>
          </a:bodyPr>
          <a:lstStyle/>
          <a:p>
            <a:r>
              <a:rPr lang="tr-TR" b="1" u="sng" dirty="0">
                <a:latin typeface="Roboto Condensed Light" panose="020B0604020202020204" charset="0"/>
                <a:ea typeface="Roboto Condensed Light" panose="020B0604020202020204" charset="0"/>
              </a:rPr>
              <a:t>Mikroişlemci</a:t>
            </a:r>
            <a:endParaRPr lang="tr-TR" dirty="0">
              <a:latin typeface="Roboto Condensed Light" panose="020B0604020202020204" charset="0"/>
              <a:ea typeface="Roboto Condensed Light" panose="020B0604020202020204" charset="0"/>
            </a:endParaRPr>
          </a:p>
          <a:p>
            <a:r>
              <a:rPr lang="tr-TR" dirty="0">
                <a:latin typeface="Roboto Condensed Light" panose="020B0604020202020204" charset="0"/>
                <a:ea typeface="Roboto Condensed Light" panose="020B0604020202020204" charset="0"/>
              </a:rPr>
              <a:t>Sadece CPU içerir, RAM, ROM, I/O, timer vb. ayrıca bağlanır.</a:t>
            </a:r>
          </a:p>
          <a:p>
            <a:r>
              <a:rPr lang="tr-TR" dirty="0">
                <a:latin typeface="Roboto Condensed Light" panose="020B0604020202020204" charset="0"/>
                <a:ea typeface="Roboto Condensed Light" panose="020B0604020202020204" charset="0"/>
              </a:rPr>
              <a:t>Tasarımcı ROM, RAM ve I/O portlarının büyüklerini kendisi belirler ve ona göre tasarımı gerçekleştirir.</a:t>
            </a:r>
          </a:p>
          <a:p>
            <a:r>
              <a:rPr lang="tr-TR" dirty="0">
                <a:latin typeface="Roboto Condensed Light" panose="020B0604020202020204" charset="0"/>
                <a:ea typeface="Roboto Condensed Light" panose="020B0604020202020204" charset="0"/>
              </a:rPr>
              <a:t>Pahalıdır.</a:t>
            </a:r>
          </a:p>
          <a:p>
            <a:r>
              <a:rPr lang="tr-TR" dirty="0">
                <a:latin typeface="Roboto Condensed Light" panose="020B0604020202020204" charset="0"/>
                <a:ea typeface="Roboto Condensed Light" panose="020B0604020202020204" charset="0"/>
              </a:rPr>
              <a:t>Çok yönlüdür.</a:t>
            </a:r>
          </a:p>
          <a:p>
            <a:r>
              <a:rPr lang="tr-TR" dirty="0">
                <a:latin typeface="Roboto Condensed Light" panose="020B0604020202020204" charset="0"/>
                <a:ea typeface="Roboto Condensed Light" panose="020B0604020202020204" charset="0"/>
              </a:rPr>
              <a:t>Genel amaçlıdır.</a:t>
            </a:r>
          </a:p>
          <a:p>
            <a:r>
              <a:rPr lang="tr-TR" dirty="0">
                <a:latin typeface="Roboto Condensed Light" panose="020B0604020202020204" charset="0"/>
                <a:ea typeface="Roboto Condensed Light" panose="020B0604020202020204" charset="0"/>
              </a:rPr>
              <a:t>Bilgisayarlarda kullanılmaktadır.</a:t>
            </a:r>
          </a:p>
          <a:p>
            <a:r>
              <a:rPr lang="tr-TR" b="1" u="sng" dirty="0">
                <a:latin typeface="Roboto Condensed Light" panose="020B0604020202020204" charset="0"/>
                <a:ea typeface="Roboto Condensed Light" panose="020B0604020202020204" charset="0"/>
              </a:rPr>
              <a:t>Mikrodenetleyici</a:t>
            </a:r>
            <a:endParaRPr lang="tr-TR" dirty="0">
              <a:latin typeface="Roboto Condensed Light" panose="020B0604020202020204" charset="0"/>
              <a:ea typeface="Roboto Condensed Light" panose="020B0604020202020204" charset="0"/>
            </a:endParaRPr>
          </a:p>
          <a:p>
            <a:r>
              <a:rPr lang="tr-TR" dirty="0">
                <a:latin typeface="Roboto Condensed Light" panose="020B0604020202020204" charset="0"/>
                <a:ea typeface="Roboto Condensed Light" panose="020B0604020202020204" charset="0"/>
              </a:rPr>
              <a:t>CPU, RAM, ROM, I/O, timer vb. birimler tek bir çip içerine konulmuştur.</a:t>
            </a:r>
          </a:p>
          <a:p>
            <a:r>
              <a:rPr lang="tr-TR" dirty="0">
                <a:latin typeface="Roboto Condensed Light" panose="020B0604020202020204" charset="0"/>
                <a:ea typeface="Roboto Condensed Light" panose="020B0604020202020204" charset="0"/>
              </a:rPr>
              <a:t>Dahili ROM, RAM ve I/O portları mevcuttur, ayrıca bir tasarım gerektirmez.</a:t>
            </a:r>
          </a:p>
          <a:p>
            <a:r>
              <a:rPr lang="tr-TR" dirty="0">
                <a:latin typeface="Roboto Condensed Light" panose="020B0604020202020204" charset="0"/>
                <a:ea typeface="Roboto Condensed Light" panose="020B0604020202020204" charset="0"/>
              </a:rPr>
              <a:t>Ucuzdur.</a:t>
            </a:r>
          </a:p>
          <a:p>
            <a:r>
              <a:rPr lang="tr-TR" dirty="0">
                <a:latin typeface="Roboto Condensed Light" panose="020B0604020202020204" charset="0"/>
                <a:ea typeface="Roboto Condensed Light" panose="020B0604020202020204" charset="0"/>
              </a:rPr>
              <a:t>Tek (özel) amaçlıdır.</a:t>
            </a:r>
          </a:p>
          <a:p>
            <a:r>
              <a:rPr lang="tr-TR" dirty="0">
                <a:latin typeface="Roboto Condensed Light" panose="020B0604020202020204" charset="0"/>
                <a:ea typeface="Roboto Condensed Light" panose="020B0604020202020204" charset="0"/>
              </a:rPr>
              <a:t>Alarmlı saatlerde, mikrodalga fırınlarda, bulaşık makinelerinde, buzdolaplarında v.b. Gibi elektronik kontrol gerektiren birçok cihazda kullanılmaktadırlar.</a:t>
            </a:r>
          </a:p>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04316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Nedir?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pic>
        <p:nvPicPr>
          <p:cNvPr id="4" name="Picture 3">
            <a:extLst>
              <a:ext uri="{FF2B5EF4-FFF2-40B4-BE49-F238E27FC236}">
                <a16:creationId xmlns:a16="http://schemas.microsoft.com/office/drawing/2014/main" id="{D1716D87-8A37-44D8-9025-F1B41213A4DB}"/>
              </a:ext>
            </a:extLst>
          </p:cNvPr>
          <p:cNvPicPr>
            <a:picLocks noChangeAspect="1"/>
          </p:cNvPicPr>
          <p:nvPr/>
        </p:nvPicPr>
        <p:blipFill>
          <a:blip r:embed="rId3"/>
          <a:stretch>
            <a:fillRect/>
          </a:stretch>
        </p:blipFill>
        <p:spPr>
          <a:xfrm>
            <a:off x="2070407" y="748285"/>
            <a:ext cx="4011295" cy="2092580"/>
          </a:xfrm>
          <a:prstGeom prst="rect">
            <a:avLst/>
          </a:prstGeom>
        </p:spPr>
      </p:pic>
      <p:sp>
        <p:nvSpPr>
          <p:cNvPr id="5" name="Rectangle 4">
            <a:extLst>
              <a:ext uri="{FF2B5EF4-FFF2-40B4-BE49-F238E27FC236}">
                <a16:creationId xmlns:a16="http://schemas.microsoft.com/office/drawing/2014/main" id="{D7B20305-418D-41B7-9D93-719F1BC65B09}"/>
              </a:ext>
            </a:extLst>
          </p:cNvPr>
          <p:cNvSpPr/>
          <p:nvPr/>
        </p:nvSpPr>
        <p:spPr>
          <a:xfrm>
            <a:off x="847166" y="3087316"/>
            <a:ext cx="7207622" cy="1815882"/>
          </a:xfrm>
          <a:prstGeom prst="rect">
            <a:avLst/>
          </a:prstGeom>
        </p:spPr>
        <p:txBody>
          <a:bodyPr wrap="square">
            <a:spAutoFit/>
          </a:bodyPr>
          <a:lstStyle/>
          <a:p>
            <a:r>
              <a:rPr lang="tr-TR" dirty="0">
                <a:solidFill>
                  <a:schemeClr val="accent2"/>
                </a:solidFill>
                <a:latin typeface="Roboto Condensed Light" panose="020B0604020202020204" charset="0"/>
                <a:ea typeface="Roboto Condensed Light" panose="020B0604020202020204" charset="0"/>
              </a:rPr>
              <a:t>Arduino, elektronik ile iligli olan her insanın kolayca kullanabilmesi için geliştirilmiş açık kaynaklı bir </a:t>
            </a:r>
            <a:r>
              <a:rPr lang="tr-TR" b="1" dirty="0">
                <a:solidFill>
                  <a:schemeClr val="accent2"/>
                </a:solidFill>
                <a:latin typeface="Roboto Condensed Light" panose="020B0604020202020204" charset="0"/>
                <a:ea typeface="Roboto Condensed Light" panose="020B0604020202020204" charset="0"/>
              </a:rPr>
              <a:t>mikrokontrolcü platformudur. </a:t>
            </a:r>
            <a:r>
              <a:rPr lang="tr-TR" dirty="0">
                <a:latin typeface="Roboto Condensed Light" panose="020B0604020202020204" charset="0"/>
                <a:ea typeface="Roboto Condensed Light" panose="020B0604020202020204" charset="0"/>
                <a:hlinkClick r:id="rId4"/>
              </a:rPr>
              <a:t>Arduino</a:t>
            </a:r>
            <a:r>
              <a:rPr lang="tr-TR" dirty="0">
                <a:latin typeface="Roboto Condensed Light" panose="020B0604020202020204" charset="0"/>
                <a:ea typeface="Roboto Condensed Light" panose="020B0604020202020204" charset="0"/>
              </a:rPr>
              <a:t> kullanarak çeşitli sensörlerden gelen sinyalleri okuyabilir, ışık yakıp söndürebilir, motor çalıştırabilir; kısacası aklınıza gelebilecek tüm elektronik uygulamaları yapabilirsiniz. </a:t>
            </a:r>
          </a:p>
          <a:p>
            <a:r>
              <a:rPr lang="tr-TR" dirty="0">
                <a:latin typeface="Roboto Condensed Light" panose="020B0604020202020204" charset="0"/>
                <a:ea typeface="Roboto Condensed Light" panose="020B0604020202020204" charset="0"/>
              </a:rPr>
              <a:t>Arduino bir mikro işlemci değildir ! Arduino mikro kontrolcü/denetleyici de değildir.</a:t>
            </a:r>
          </a:p>
          <a:p>
            <a:r>
              <a:rPr lang="tr-TR" dirty="0">
                <a:latin typeface="Roboto Condensed Light" panose="020B0604020202020204" charset="0"/>
                <a:ea typeface="Roboto Condensed Light" panose="020B0604020202020204" charset="0"/>
              </a:rPr>
              <a:t>Arduino bir geliştirme kartı üzerinde bulunan Atmel(atmega denetleyiciler) ile geliştirme olanağı sunan bir platformdur.</a:t>
            </a:r>
          </a:p>
          <a:p>
            <a:endParaRPr lang="tr-TR" dirty="0">
              <a:solidFill>
                <a:schemeClr val="accent2"/>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817744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Çeşitleri - Uno</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
        <p:nvSpPr>
          <p:cNvPr id="5" name="Rectangle 4">
            <a:extLst>
              <a:ext uri="{FF2B5EF4-FFF2-40B4-BE49-F238E27FC236}">
                <a16:creationId xmlns:a16="http://schemas.microsoft.com/office/drawing/2014/main" id="{D7B20305-418D-41B7-9D93-719F1BC65B09}"/>
              </a:ext>
            </a:extLst>
          </p:cNvPr>
          <p:cNvSpPr/>
          <p:nvPr/>
        </p:nvSpPr>
        <p:spPr>
          <a:xfrm>
            <a:off x="125806" y="3085992"/>
            <a:ext cx="4446194" cy="2462213"/>
          </a:xfrm>
          <a:prstGeom prst="rect">
            <a:avLst/>
          </a:prstGeom>
        </p:spPr>
        <p:txBody>
          <a:bodyPr wrap="square">
            <a:spAutoFit/>
          </a:bodyPr>
          <a:lstStyle/>
          <a:p>
            <a:r>
              <a:rPr lang="tr-TR" b="1" i="1" dirty="0">
                <a:latin typeface="Roboto Condensed Light" panose="020B0604020202020204" charset="0"/>
                <a:ea typeface="Roboto Condensed Light" panose="020B0604020202020204" charset="0"/>
              </a:rPr>
              <a:t>Arduino Uno</a:t>
            </a:r>
            <a:r>
              <a:rPr lang="tr-TR" dirty="0">
                <a:latin typeface="Roboto Condensed Light" panose="020B0604020202020204" charset="0"/>
                <a:ea typeface="Roboto Condensed Light" panose="020B0604020202020204" charset="0"/>
              </a:rPr>
              <a:t> , En popüler ve sık kullanılan </a:t>
            </a:r>
            <a:r>
              <a:rPr lang="tr-TR" b="1" dirty="0">
                <a:latin typeface="Roboto Condensed Light" panose="020B0604020202020204" charset="0"/>
                <a:ea typeface="Roboto Condensed Light" panose="020B0604020202020204" charset="0"/>
              </a:rPr>
              <a:t>Arduino</a:t>
            </a:r>
            <a:r>
              <a:rPr lang="tr-TR" dirty="0">
                <a:latin typeface="Roboto Condensed Light" panose="020B0604020202020204" charset="0"/>
                <a:ea typeface="Roboto Condensed Light" panose="020B0604020202020204" charset="0"/>
              </a:rPr>
              <a:t> modelidir. </a:t>
            </a:r>
            <a:r>
              <a:rPr lang="tr-TR" b="1" i="1" dirty="0">
                <a:latin typeface="Roboto Condensed Light" panose="020B0604020202020204" charset="0"/>
                <a:ea typeface="Roboto Condensed Light" panose="020B0604020202020204" charset="0"/>
              </a:rPr>
              <a:t>Arduino Uno</a:t>
            </a:r>
            <a:r>
              <a:rPr lang="tr-TR" i="1" dirty="0">
                <a:latin typeface="Roboto Condensed Light" panose="020B0604020202020204" charset="0"/>
                <a:ea typeface="Roboto Condensed Light" panose="020B0604020202020204" charset="0"/>
              </a:rPr>
              <a:t> </a:t>
            </a:r>
            <a:r>
              <a:rPr lang="tr-TR" dirty="0">
                <a:latin typeface="Roboto Condensed Light" panose="020B0604020202020204" charset="0"/>
                <a:ea typeface="Roboto Condensed Light" panose="020B0604020202020204" charset="0"/>
              </a:rPr>
              <a:t>aşağıdaki özelliklere sahiptir :</a:t>
            </a:r>
          </a:p>
          <a:p>
            <a:r>
              <a:rPr lang="tr-TR" dirty="0">
                <a:latin typeface="Roboto Condensed Light" panose="020B0604020202020204" charset="0"/>
                <a:ea typeface="Roboto Condensed Light" panose="020B0604020202020204" charset="0"/>
              </a:rPr>
              <a:t>Mikroişlemci: ATmega328 (8-bit)</a:t>
            </a:r>
          </a:p>
          <a:p>
            <a:r>
              <a:rPr lang="tr-TR" dirty="0">
                <a:latin typeface="Roboto Condensed Light" panose="020B0604020202020204" charset="0"/>
                <a:ea typeface="Roboto Condensed Light" panose="020B0604020202020204" charset="0"/>
              </a:rPr>
              <a:t>SRAM: 2KB</a:t>
            </a:r>
          </a:p>
          <a:p>
            <a:r>
              <a:rPr lang="tr-TR" dirty="0">
                <a:latin typeface="Roboto Condensed Light" panose="020B0604020202020204" charset="0"/>
                <a:ea typeface="Roboto Condensed Light" panose="020B0604020202020204" charset="0"/>
              </a:rPr>
              <a:t>Flash Memory: 32KB</a:t>
            </a:r>
          </a:p>
          <a:p>
            <a:r>
              <a:rPr lang="tr-TR" dirty="0">
                <a:latin typeface="Roboto Condensed Light" panose="020B0604020202020204" charset="0"/>
                <a:ea typeface="Roboto Condensed Light" panose="020B0604020202020204" charset="0"/>
              </a:rPr>
              <a:t>Saat Hızı: 16MHz</a:t>
            </a:r>
          </a:p>
          <a:p>
            <a:r>
              <a:rPr lang="tr-TR" b="1" dirty="0">
                <a:latin typeface="Roboto Condensed Light" panose="020B0604020202020204" charset="0"/>
                <a:ea typeface="Roboto Condensed Light" panose="020B0604020202020204" charset="0"/>
              </a:rPr>
              <a:t>Analog Giriş: 6 Adet</a:t>
            </a:r>
          </a:p>
          <a:p>
            <a:r>
              <a:rPr lang="tr-TR" b="1" dirty="0">
                <a:latin typeface="Roboto Condensed Light" panose="020B0604020202020204" charset="0"/>
                <a:ea typeface="Roboto Condensed Light" panose="020B0604020202020204" charset="0"/>
              </a:rPr>
              <a:t>Dijital Giriş: 14 (6 tanesi PWM)</a:t>
            </a:r>
          </a:p>
          <a:p>
            <a:endParaRPr lang="tr-TR" dirty="0">
              <a:latin typeface="Roboto Condensed Light" panose="020B0604020202020204" charset="0"/>
              <a:ea typeface="Roboto Condensed Light" panose="020B0604020202020204" charset="0"/>
            </a:endParaRPr>
          </a:p>
          <a:p>
            <a:endParaRPr lang="tr-TR" dirty="0">
              <a:solidFill>
                <a:schemeClr val="accent2"/>
              </a:solidFill>
              <a:latin typeface="Roboto Condensed Light" panose="020B0604020202020204" charset="0"/>
              <a:ea typeface="Roboto Condensed Light" panose="020B0604020202020204" charset="0"/>
            </a:endParaRPr>
          </a:p>
        </p:txBody>
      </p:sp>
      <p:pic>
        <p:nvPicPr>
          <p:cNvPr id="1026" name="Picture 2" descr="https://miro.medium.com/max/880/1*cfNYLU0ocK_KLKmrHxhqeA.png">
            <a:extLst>
              <a:ext uri="{FF2B5EF4-FFF2-40B4-BE49-F238E27FC236}">
                <a16:creationId xmlns:a16="http://schemas.microsoft.com/office/drawing/2014/main" id="{5594835F-0E23-4EAF-B985-1A632D4C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06" y="1044058"/>
            <a:ext cx="3200400" cy="2024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2310/1*cFoGt1-4cfBZov5ipY4UOA.png">
            <a:extLst>
              <a:ext uri="{FF2B5EF4-FFF2-40B4-BE49-F238E27FC236}">
                <a16:creationId xmlns:a16="http://schemas.microsoft.com/office/drawing/2014/main" id="{43952AAC-70E8-4B4A-8D81-18CA23B8C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0" y="744540"/>
            <a:ext cx="4796195" cy="2462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EA2DF5C-55E4-4C1B-831C-3A132071AFEF}"/>
              </a:ext>
            </a:extLst>
          </p:cNvPr>
          <p:cNvSpPr/>
          <p:nvPr/>
        </p:nvSpPr>
        <p:spPr>
          <a:xfrm>
            <a:off x="3952577" y="3577260"/>
            <a:ext cx="4572000" cy="1384995"/>
          </a:xfrm>
          <a:prstGeom prst="rect">
            <a:avLst/>
          </a:prstGeom>
        </p:spPr>
        <p:txBody>
          <a:bodyPr>
            <a:spAutoFit/>
          </a:bodyPr>
          <a:lstStyle/>
          <a:p>
            <a:r>
              <a:rPr lang="tr-TR" dirty="0">
                <a:solidFill>
                  <a:srgbClr val="222222"/>
                </a:solidFill>
                <a:latin typeface="Roboto Condensed Light" panose="020B0604020202020204" charset="0"/>
                <a:ea typeface="Roboto Condensed Light" panose="020B0604020202020204" charset="0"/>
              </a:rPr>
              <a:t>Arduino Uno, Arduino ailesinin en popüler modelidir. 2010 yılında kullanıma sunulmuştur. Arduino Uno hem boyutu ve pin sayısı bakımından hem de fiyatı bakımından en işlevsel model olduğu için bu kadar popülerdir. Boyut sorununun yaşanmadığı ve pin sayısı bakımından da herhangi bir alt ve üst sınırın olmadığı basit projelerin birçoğunda Arduino Uno kullanılır. </a:t>
            </a:r>
            <a:endParaRPr lang="tr-TR"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27097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Çeşitleri – Nano ve Mega</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1935937" y="1532965"/>
            <a:ext cx="5137656" cy="523220"/>
          </a:xfrm>
          <a:prstGeom prst="rect">
            <a:avLst/>
          </a:prstGeom>
          <a:noFill/>
        </p:spPr>
        <p:txBody>
          <a:bodyPr wrap="square" rtlCol="0">
            <a:spAutoFit/>
          </a:bodyPr>
          <a:lstStyle/>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sp>
        <p:nvSpPr>
          <p:cNvPr id="5" name="Rectangle 4">
            <a:extLst>
              <a:ext uri="{FF2B5EF4-FFF2-40B4-BE49-F238E27FC236}">
                <a16:creationId xmlns:a16="http://schemas.microsoft.com/office/drawing/2014/main" id="{D7B20305-418D-41B7-9D93-719F1BC65B09}"/>
              </a:ext>
            </a:extLst>
          </p:cNvPr>
          <p:cNvSpPr/>
          <p:nvPr/>
        </p:nvSpPr>
        <p:spPr>
          <a:xfrm>
            <a:off x="58571" y="2698793"/>
            <a:ext cx="4446194" cy="2677656"/>
          </a:xfrm>
          <a:prstGeom prst="rect">
            <a:avLst/>
          </a:prstGeom>
        </p:spPr>
        <p:txBody>
          <a:bodyPr wrap="square">
            <a:spAutoFit/>
          </a:bodyPr>
          <a:lstStyle/>
          <a:p>
            <a:r>
              <a:rPr lang="tr-TR" b="1" dirty="0">
                <a:latin typeface="Roboto Condensed Light" panose="020B0604020202020204" charset="0"/>
                <a:ea typeface="Roboto Condensed Light" panose="020B0604020202020204" charset="0"/>
              </a:rPr>
              <a:t>Nano</a:t>
            </a:r>
            <a:r>
              <a:rPr lang="tr-TR" dirty="0">
                <a:latin typeface="Roboto Condensed Light" panose="020B0604020202020204" charset="0"/>
                <a:ea typeface="Roboto Condensed Light" panose="020B0604020202020204" charset="0"/>
              </a:rPr>
              <a:t> , Uno kartı ile aynı özelliklere ve aynı yapıya sahip olup Uno’dan çok daha küçüktür. Bu sayede daha küçük tasarımlı projelerde Uno yerine tercih edilirler. Arduino Uno’dan sonra en ünlü kartlardan biridir.:</a:t>
            </a:r>
          </a:p>
          <a:p>
            <a:r>
              <a:rPr lang="tr-TR" dirty="0">
                <a:latin typeface="Roboto Condensed Light" panose="020B0604020202020204" charset="0"/>
                <a:ea typeface="Roboto Condensed Light" panose="020B0604020202020204" charset="0"/>
              </a:rPr>
              <a:t>Mikroişlemci: ATmega328 (8-bit)</a:t>
            </a:r>
          </a:p>
          <a:p>
            <a:r>
              <a:rPr lang="tr-TR" dirty="0">
                <a:latin typeface="Roboto Condensed Light" panose="020B0604020202020204" charset="0"/>
                <a:ea typeface="Roboto Condensed Light" panose="020B0604020202020204" charset="0"/>
              </a:rPr>
              <a:t>SRAM: 2KB</a:t>
            </a:r>
          </a:p>
          <a:p>
            <a:r>
              <a:rPr lang="tr-TR" dirty="0">
                <a:latin typeface="Roboto Condensed Light" panose="020B0604020202020204" charset="0"/>
                <a:ea typeface="Roboto Condensed Light" panose="020B0604020202020204" charset="0"/>
              </a:rPr>
              <a:t>Flash Memory: 32KB</a:t>
            </a:r>
          </a:p>
          <a:p>
            <a:r>
              <a:rPr lang="tr-TR" dirty="0">
                <a:latin typeface="Roboto Condensed Light" panose="020B0604020202020204" charset="0"/>
                <a:ea typeface="Roboto Condensed Light" panose="020B0604020202020204" charset="0"/>
              </a:rPr>
              <a:t>Saat Hızı: 16MHz</a:t>
            </a:r>
          </a:p>
          <a:p>
            <a:r>
              <a:rPr lang="tr-TR" b="1" dirty="0">
                <a:latin typeface="Roboto Condensed Light" panose="020B0604020202020204" charset="0"/>
                <a:ea typeface="Roboto Condensed Light" panose="020B0604020202020204" charset="0"/>
              </a:rPr>
              <a:t>Analog Giriş: 6 Adet</a:t>
            </a:r>
          </a:p>
          <a:p>
            <a:r>
              <a:rPr lang="tr-TR" b="1" dirty="0">
                <a:latin typeface="Roboto Condensed Light" panose="020B0604020202020204" charset="0"/>
                <a:ea typeface="Roboto Condensed Light" panose="020B0604020202020204" charset="0"/>
              </a:rPr>
              <a:t>Dijital Giriş: 14 (6 tanesi PWM)</a:t>
            </a:r>
          </a:p>
          <a:p>
            <a:endParaRPr lang="tr-TR" dirty="0">
              <a:latin typeface="Roboto Condensed Light" panose="020B0604020202020204" charset="0"/>
              <a:ea typeface="Roboto Condensed Light" panose="020B0604020202020204" charset="0"/>
            </a:endParaRPr>
          </a:p>
          <a:p>
            <a:endParaRPr lang="tr-TR" dirty="0">
              <a:solidFill>
                <a:schemeClr val="accent2"/>
              </a:solidFill>
              <a:latin typeface="Roboto Condensed Light" panose="020B0604020202020204" charset="0"/>
              <a:ea typeface="Roboto Condensed Light" panose="020B0604020202020204" charset="0"/>
            </a:endParaRPr>
          </a:p>
        </p:txBody>
      </p:sp>
      <p:sp>
        <p:nvSpPr>
          <p:cNvPr id="2" name="Rectangle 1">
            <a:extLst>
              <a:ext uri="{FF2B5EF4-FFF2-40B4-BE49-F238E27FC236}">
                <a16:creationId xmlns:a16="http://schemas.microsoft.com/office/drawing/2014/main" id="{EEA2DF5C-55E4-4C1B-831C-3A132071AFEF}"/>
              </a:ext>
            </a:extLst>
          </p:cNvPr>
          <p:cNvSpPr/>
          <p:nvPr/>
        </p:nvSpPr>
        <p:spPr>
          <a:xfrm>
            <a:off x="4247217" y="3112737"/>
            <a:ext cx="4572000" cy="2031325"/>
          </a:xfrm>
          <a:prstGeom prst="rect">
            <a:avLst/>
          </a:prstGeom>
        </p:spPr>
        <p:txBody>
          <a:bodyPr>
            <a:spAutoFit/>
          </a:bodyPr>
          <a:lstStyle/>
          <a:p>
            <a:r>
              <a:rPr lang="tr-TR" b="1" i="1" dirty="0">
                <a:latin typeface="Roboto Condensed Light" panose="020B0604020202020204" charset="0"/>
                <a:ea typeface="Roboto Condensed Light" panose="020B0604020202020204" charset="0"/>
              </a:rPr>
              <a:t>Arduino Mega </a:t>
            </a:r>
            <a:r>
              <a:rPr lang="tr-TR" dirty="0">
                <a:latin typeface="Roboto Condensed Light" panose="020B0604020202020204" charset="0"/>
                <a:ea typeface="Roboto Condensed Light" panose="020B0604020202020204" charset="0"/>
              </a:rPr>
              <a:t>ATmega2560 mikrodenetleyici içeren bir </a:t>
            </a:r>
            <a:r>
              <a:rPr lang="tr-TR" b="1" dirty="0">
                <a:latin typeface="Roboto Condensed Light" panose="020B0604020202020204" charset="0"/>
                <a:ea typeface="Roboto Condensed Light" panose="020B0604020202020204" charset="0"/>
              </a:rPr>
              <a:t>Arduino</a:t>
            </a:r>
            <a:r>
              <a:rPr lang="tr-TR" dirty="0">
                <a:latin typeface="Roboto Condensed Light" panose="020B0604020202020204" charset="0"/>
                <a:ea typeface="Roboto Condensed Light" panose="020B0604020202020204" charset="0"/>
              </a:rPr>
              <a:t> kartıdır. </a:t>
            </a:r>
            <a:r>
              <a:rPr lang="tr-TR" b="1" i="1" dirty="0">
                <a:latin typeface="Roboto Condensed Light" panose="020B0604020202020204" charset="0"/>
                <a:ea typeface="Roboto Condensed Light" panose="020B0604020202020204" charset="0"/>
              </a:rPr>
              <a:t>Arduino Uno</a:t>
            </a:r>
            <a:r>
              <a:rPr lang="tr-TR" dirty="0">
                <a:latin typeface="Roboto Condensed Light" panose="020B0604020202020204" charset="0"/>
                <a:ea typeface="Roboto Condensed Light" panose="020B0604020202020204" charset="0"/>
              </a:rPr>
              <a:t> ‘dan sonra en çok tercih edilen </a:t>
            </a:r>
            <a:r>
              <a:rPr lang="tr-TR" b="1" dirty="0">
                <a:latin typeface="Roboto Condensed Light" panose="020B0604020202020204" charset="0"/>
                <a:ea typeface="Roboto Condensed Light" panose="020B0604020202020204" charset="0"/>
              </a:rPr>
              <a:t>Arduino</a:t>
            </a:r>
            <a:r>
              <a:rPr lang="tr-TR" dirty="0">
                <a:latin typeface="Roboto Condensed Light" panose="020B0604020202020204" charset="0"/>
                <a:ea typeface="Roboto Condensed Light" panose="020B0604020202020204" charset="0"/>
              </a:rPr>
              <a:t> kartıdır. </a:t>
            </a:r>
            <a:r>
              <a:rPr lang="tr-TR" b="1" i="1" dirty="0">
                <a:latin typeface="Roboto Condensed Light" panose="020B0604020202020204" charset="0"/>
                <a:ea typeface="Roboto Condensed Light" panose="020B0604020202020204" charset="0"/>
              </a:rPr>
              <a:t>Arduino Mega </a:t>
            </a:r>
            <a:r>
              <a:rPr lang="tr-TR" dirty="0">
                <a:latin typeface="Roboto Condensed Light" panose="020B0604020202020204" charset="0"/>
                <a:ea typeface="Roboto Condensed Light" panose="020B0604020202020204" charset="0"/>
              </a:rPr>
              <a:t>aşağıdaki özelliklere sahiptir:</a:t>
            </a:r>
          </a:p>
          <a:p>
            <a:r>
              <a:rPr lang="tr-TR" dirty="0">
                <a:latin typeface="Roboto Condensed Light" panose="020B0604020202020204" charset="0"/>
                <a:ea typeface="Roboto Condensed Light" panose="020B0604020202020204" charset="0"/>
              </a:rPr>
              <a:t>54 tane dijital giriş / çıkış pini</a:t>
            </a:r>
          </a:p>
          <a:p>
            <a:r>
              <a:rPr lang="tr-TR" dirty="0">
                <a:latin typeface="Roboto Condensed Light" panose="020B0604020202020204" charset="0"/>
                <a:ea typeface="Roboto Condensed Light" panose="020B0604020202020204" charset="0"/>
              </a:rPr>
              <a:t>bir adet 16 MHz kristal osilatörü</a:t>
            </a:r>
          </a:p>
          <a:p>
            <a:r>
              <a:rPr lang="tr-TR" dirty="0">
                <a:latin typeface="Roboto Condensed Light" panose="020B0604020202020204" charset="0"/>
                <a:ea typeface="Roboto Condensed Light" panose="020B0604020202020204" charset="0"/>
              </a:rPr>
              <a:t>4 UART (donanım seri port)</a:t>
            </a:r>
          </a:p>
          <a:p>
            <a:r>
              <a:rPr lang="tr-TR" dirty="0">
                <a:latin typeface="Roboto Condensed Light" panose="020B0604020202020204" charset="0"/>
                <a:ea typeface="Roboto Condensed Light" panose="020B0604020202020204" charset="0"/>
              </a:rPr>
              <a:t>15 tane pin PWM çıkışı</a:t>
            </a:r>
          </a:p>
          <a:p>
            <a:r>
              <a:rPr lang="tr-TR" dirty="0">
                <a:latin typeface="Roboto Condensed Light" panose="020B0604020202020204" charset="0"/>
                <a:ea typeface="Roboto Condensed Light" panose="020B0604020202020204" charset="0"/>
              </a:rPr>
              <a:t>16 adet analog girişi</a:t>
            </a:r>
          </a:p>
        </p:txBody>
      </p:sp>
      <p:pic>
        <p:nvPicPr>
          <p:cNvPr id="4" name="Picture 3">
            <a:extLst>
              <a:ext uri="{FF2B5EF4-FFF2-40B4-BE49-F238E27FC236}">
                <a16:creationId xmlns:a16="http://schemas.microsoft.com/office/drawing/2014/main" id="{635434F4-8EC1-477A-A2B2-38CA68AE610D}"/>
              </a:ext>
            </a:extLst>
          </p:cNvPr>
          <p:cNvPicPr>
            <a:picLocks noChangeAspect="1"/>
          </p:cNvPicPr>
          <p:nvPr/>
        </p:nvPicPr>
        <p:blipFill>
          <a:blip r:embed="rId3"/>
          <a:stretch>
            <a:fillRect/>
          </a:stretch>
        </p:blipFill>
        <p:spPr>
          <a:xfrm>
            <a:off x="243841" y="830020"/>
            <a:ext cx="3058160" cy="1720215"/>
          </a:xfrm>
          <a:prstGeom prst="rect">
            <a:avLst/>
          </a:prstGeom>
        </p:spPr>
      </p:pic>
      <p:pic>
        <p:nvPicPr>
          <p:cNvPr id="8" name="Picture 7">
            <a:extLst>
              <a:ext uri="{FF2B5EF4-FFF2-40B4-BE49-F238E27FC236}">
                <a16:creationId xmlns:a16="http://schemas.microsoft.com/office/drawing/2014/main" id="{F69DFC07-B169-4421-AD71-C79ADE7707B4}"/>
              </a:ext>
            </a:extLst>
          </p:cNvPr>
          <p:cNvPicPr>
            <a:picLocks noChangeAspect="1"/>
          </p:cNvPicPr>
          <p:nvPr/>
        </p:nvPicPr>
        <p:blipFill>
          <a:blip r:embed="rId4"/>
          <a:stretch>
            <a:fillRect/>
          </a:stretch>
        </p:blipFill>
        <p:spPr>
          <a:xfrm>
            <a:off x="4955690" y="830020"/>
            <a:ext cx="2773680" cy="2080260"/>
          </a:xfrm>
          <a:prstGeom prst="rect">
            <a:avLst/>
          </a:prstGeom>
        </p:spPr>
      </p:pic>
    </p:spTree>
    <p:extLst>
      <p:ext uri="{BB962C8B-B14F-4D97-AF65-F5344CB8AC3E}">
        <p14:creationId xmlns:p14="http://schemas.microsoft.com/office/powerpoint/2010/main" val="3051351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IDE</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6" name="TextBox 5">
            <a:extLst>
              <a:ext uri="{FF2B5EF4-FFF2-40B4-BE49-F238E27FC236}">
                <a16:creationId xmlns:a16="http://schemas.microsoft.com/office/drawing/2014/main" id="{78221A60-0ACB-4967-92A2-552F3E71BEBE}"/>
              </a:ext>
            </a:extLst>
          </p:cNvPr>
          <p:cNvSpPr txBox="1"/>
          <p:nvPr/>
        </p:nvSpPr>
        <p:spPr>
          <a:xfrm>
            <a:off x="5072358" y="3605743"/>
            <a:ext cx="3632278" cy="1169551"/>
          </a:xfrm>
          <a:prstGeom prst="rect">
            <a:avLst/>
          </a:prstGeom>
          <a:noFill/>
        </p:spPr>
        <p:txBody>
          <a:bodyPr wrap="square" rtlCol="0">
            <a:spAutoFit/>
          </a:bodyPr>
          <a:lstStyle/>
          <a:p>
            <a:r>
              <a:rPr lang="tr-TR" dirty="0">
                <a:latin typeface="Roboto Condensed Light" panose="020B0604020202020204" charset="0"/>
                <a:ea typeface="Roboto Condensed Light" panose="020B0604020202020204" charset="0"/>
              </a:rPr>
              <a:t> </a:t>
            </a:r>
            <a:r>
              <a:rPr lang="tr-TR" b="1" dirty="0">
                <a:latin typeface="Roboto Condensed Light" panose="020B0604020202020204" charset="0"/>
                <a:ea typeface="Roboto Condensed Light" panose="020B0604020202020204" charset="0"/>
              </a:rPr>
              <a:t>IDE Java programlama dili ile geliştiriliyor</a:t>
            </a:r>
            <a:r>
              <a:rPr lang="tr-TR" dirty="0">
                <a:latin typeface="Roboto Condensed Light" panose="020B0604020202020204" charset="0"/>
                <a:ea typeface="Roboto Condensed Light" panose="020B0604020202020204" charset="0"/>
              </a:rPr>
              <a:t> : Java, Sun Microsystems mühendislerinden James Gosling tarafından geliştirilmeye başlanmış açık kaynak kodlu, nesneye yönelik adım adım işlem yapan güçlü bir dildir</a:t>
            </a:r>
            <a:endParaRPr lang="en-US" dirty="0">
              <a:latin typeface="Roboto Condensed Light" panose="020B0604020202020204" charset="0"/>
              <a:ea typeface="Roboto Condensed Light" panose="020B0604020202020204" charset="0"/>
            </a:endParaRPr>
          </a:p>
        </p:txBody>
      </p:sp>
      <p:pic>
        <p:nvPicPr>
          <p:cNvPr id="7" name="Picture 6">
            <a:extLst>
              <a:ext uri="{FF2B5EF4-FFF2-40B4-BE49-F238E27FC236}">
                <a16:creationId xmlns:a16="http://schemas.microsoft.com/office/drawing/2014/main" id="{ABAF3A0C-7E21-428E-93EC-EED0096C0354}"/>
              </a:ext>
            </a:extLst>
          </p:cNvPr>
          <p:cNvPicPr>
            <a:picLocks noChangeAspect="1"/>
          </p:cNvPicPr>
          <p:nvPr/>
        </p:nvPicPr>
        <p:blipFill>
          <a:blip r:embed="rId3"/>
          <a:stretch>
            <a:fillRect/>
          </a:stretch>
        </p:blipFill>
        <p:spPr>
          <a:xfrm>
            <a:off x="176330" y="640219"/>
            <a:ext cx="2646632" cy="1931531"/>
          </a:xfrm>
          <a:prstGeom prst="rect">
            <a:avLst/>
          </a:prstGeom>
        </p:spPr>
      </p:pic>
      <p:sp>
        <p:nvSpPr>
          <p:cNvPr id="9" name="Rectangle 8">
            <a:extLst>
              <a:ext uri="{FF2B5EF4-FFF2-40B4-BE49-F238E27FC236}">
                <a16:creationId xmlns:a16="http://schemas.microsoft.com/office/drawing/2014/main" id="{8086B60D-C4CE-452B-BBAF-8FDFE2DF5D14}"/>
              </a:ext>
            </a:extLst>
          </p:cNvPr>
          <p:cNvSpPr/>
          <p:nvPr/>
        </p:nvSpPr>
        <p:spPr>
          <a:xfrm>
            <a:off x="74729" y="2701692"/>
            <a:ext cx="4572000" cy="523220"/>
          </a:xfrm>
          <a:prstGeom prst="rect">
            <a:avLst/>
          </a:prstGeom>
        </p:spPr>
        <p:txBody>
          <a:bodyPr>
            <a:spAutoFit/>
          </a:bodyPr>
          <a:lstStyle/>
          <a:p>
            <a:r>
              <a:rPr lang="tr-TR" b="1" dirty="0">
                <a:latin typeface="Roboto Condensed Light" panose="020B0604020202020204" charset="0"/>
                <a:ea typeface="Roboto Condensed Light" panose="020B0604020202020204" charset="0"/>
              </a:rPr>
              <a:t>Platformdan bağımsız </a:t>
            </a:r>
            <a:r>
              <a:rPr lang="tr-TR" dirty="0">
                <a:latin typeface="Roboto Condensed Light" panose="020B0604020202020204" charset="0"/>
                <a:ea typeface="Roboto Condensed Light" panose="020B0604020202020204" charset="0"/>
              </a:rPr>
              <a:t>: Linux, Mac, Windows (Kullandığınız işletim sistemine göre seçim yaparak yükleme yapabilirsiniz.)</a:t>
            </a:r>
          </a:p>
        </p:txBody>
      </p:sp>
      <p:sp>
        <p:nvSpPr>
          <p:cNvPr id="10" name="Rectangle 9">
            <a:extLst>
              <a:ext uri="{FF2B5EF4-FFF2-40B4-BE49-F238E27FC236}">
                <a16:creationId xmlns:a16="http://schemas.microsoft.com/office/drawing/2014/main" id="{6F1D22A7-F128-42FB-A12C-848117C66066}"/>
              </a:ext>
            </a:extLst>
          </p:cNvPr>
          <p:cNvSpPr/>
          <p:nvPr/>
        </p:nvSpPr>
        <p:spPr>
          <a:xfrm>
            <a:off x="74729" y="3425287"/>
            <a:ext cx="4572000" cy="523220"/>
          </a:xfrm>
          <a:prstGeom prst="rect">
            <a:avLst/>
          </a:prstGeom>
        </p:spPr>
        <p:txBody>
          <a:bodyPr>
            <a:spAutoFit/>
          </a:bodyPr>
          <a:lstStyle/>
          <a:p>
            <a:r>
              <a:rPr lang="tr-TR" dirty="0">
                <a:latin typeface="Roboto Condensed Light" panose="020B0604020202020204" charset="0"/>
                <a:ea typeface="Roboto Condensed Light" panose="020B0604020202020204" charset="0"/>
              </a:rPr>
              <a:t> </a:t>
            </a:r>
            <a:r>
              <a:rPr lang="tr-TR" b="1" dirty="0">
                <a:latin typeface="Roboto Condensed Light" panose="020B0604020202020204" charset="0"/>
                <a:ea typeface="Roboto Condensed Light" panose="020B0604020202020204" charset="0"/>
              </a:rPr>
              <a:t>Açık kaynaklı(open source)</a:t>
            </a:r>
            <a:r>
              <a:rPr lang="tr-TR" dirty="0">
                <a:latin typeface="Roboto Condensed Light" panose="020B0604020202020204" charset="0"/>
                <a:ea typeface="Roboto Condensed Light" panose="020B0604020202020204" charset="0"/>
              </a:rPr>
              <a:t> : Aşağıdaki linkten ulaşabilir ve kodları inceleyebilirsiniz : </a:t>
            </a:r>
            <a:r>
              <a:rPr lang="tr-TR" dirty="0">
                <a:latin typeface="Roboto Condensed Light" panose="020B0604020202020204" charset="0"/>
                <a:ea typeface="Roboto Condensed Light" panose="020B0604020202020204" charset="0"/>
                <a:hlinkClick r:id="rId4"/>
              </a:rPr>
              <a:t>https://github.com/arduino/Arduino</a:t>
            </a:r>
            <a:endParaRPr lang="tr-TR" dirty="0">
              <a:latin typeface="Roboto Condensed Light" panose="020B0604020202020204" charset="0"/>
              <a:ea typeface="Roboto Condensed Light" panose="020B0604020202020204" charset="0"/>
            </a:endParaRPr>
          </a:p>
        </p:txBody>
      </p:sp>
      <p:pic>
        <p:nvPicPr>
          <p:cNvPr id="2050" name="Picture 2" descr="https://miro.medium.com/max/702/1*igL7UrXocI6XN4To7MF1bA.png">
            <a:extLst>
              <a:ext uri="{FF2B5EF4-FFF2-40B4-BE49-F238E27FC236}">
                <a16:creationId xmlns:a16="http://schemas.microsoft.com/office/drawing/2014/main" id="{17FDE9E3-1A39-45EB-B2D6-18806EC43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352" y="214726"/>
            <a:ext cx="4296351" cy="32256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FE87E73-EB93-4FD4-9107-2FA85AB40DB8}"/>
              </a:ext>
            </a:extLst>
          </p:cNvPr>
          <p:cNvSpPr/>
          <p:nvPr/>
        </p:nvSpPr>
        <p:spPr>
          <a:xfrm>
            <a:off x="74729" y="4298240"/>
            <a:ext cx="4572000" cy="738664"/>
          </a:xfrm>
          <a:prstGeom prst="rect">
            <a:avLst/>
          </a:prstGeom>
        </p:spPr>
        <p:txBody>
          <a:bodyPr>
            <a:spAutoFit/>
          </a:bodyPr>
          <a:lstStyle/>
          <a:p>
            <a:r>
              <a:rPr lang="tr-TR" b="1" dirty="0">
                <a:latin typeface="Roboto Condensed Light" panose="020B0604020202020204" charset="0"/>
                <a:ea typeface="Roboto Condensed Light" panose="020B0604020202020204" charset="0"/>
              </a:rPr>
              <a:t>Arduino</a:t>
            </a:r>
            <a:r>
              <a:rPr lang="tr-TR" dirty="0">
                <a:latin typeface="Roboto Condensed Light" panose="020B0604020202020204" charset="0"/>
                <a:ea typeface="Roboto Condensed Light" panose="020B0604020202020204" charset="0"/>
              </a:rPr>
              <a:t>, Wiring tabanlı C /C++’a çok yakın bir dil ile programlanmaktadır. Ayrıntılı bilgi için aşağıdaki linki ziyaret edebilirsiniz :</a:t>
            </a:r>
          </a:p>
        </p:txBody>
      </p:sp>
    </p:spTree>
    <p:extLst>
      <p:ext uri="{BB962C8B-B14F-4D97-AF65-F5344CB8AC3E}">
        <p14:creationId xmlns:p14="http://schemas.microsoft.com/office/powerpoint/2010/main" val="871242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IDE</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3" name="Picture 2">
            <a:extLst>
              <a:ext uri="{FF2B5EF4-FFF2-40B4-BE49-F238E27FC236}">
                <a16:creationId xmlns:a16="http://schemas.microsoft.com/office/drawing/2014/main" id="{5B789393-F3B7-4FBB-ABA9-133EDC2FD61E}"/>
              </a:ext>
            </a:extLst>
          </p:cNvPr>
          <p:cNvPicPr>
            <a:picLocks noChangeAspect="1"/>
          </p:cNvPicPr>
          <p:nvPr/>
        </p:nvPicPr>
        <p:blipFill>
          <a:blip r:embed="rId3"/>
          <a:stretch>
            <a:fillRect/>
          </a:stretch>
        </p:blipFill>
        <p:spPr>
          <a:xfrm>
            <a:off x="2324952" y="657591"/>
            <a:ext cx="4075848" cy="4333147"/>
          </a:xfrm>
          <a:prstGeom prst="rect">
            <a:avLst/>
          </a:prstGeom>
        </p:spPr>
      </p:pic>
    </p:spTree>
    <p:extLst>
      <p:ext uri="{BB962C8B-B14F-4D97-AF65-F5344CB8AC3E}">
        <p14:creationId xmlns:p14="http://schemas.microsoft.com/office/powerpoint/2010/main" val="196219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Arduino Genel</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Rectangle 4">
            <a:extLst>
              <a:ext uri="{FF2B5EF4-FFF2-40B4-BE49-F238E27FC236}">
                <a16:creationId xmlns:a16="http://schemas.microsoft.com/office/drawing/2014/main" id="{1C0BC6FC-DCBE-4914-9E86-D1DF8F0996A7}"/>
              </a:ext>
            </a:extLst>
          </p:cNvPr>
          <p:cNvSpPr/>
          <p:nvPr/>
        </p:nvSpPr>
        <p:spPr>
          <a:xfrm>
            <a:off x="318568" y="852572"/>
            <a:ext cx="8733991" cy="1169551"/>
          </a:xfrm>
          <a:prstGeom prst="rect">
            <a:avLst/>
          </a:prstGeom>
        </p:spPr>
        <p:txBody>
          <a:bodyPr wrap="square">
            <a:spAutoFit/>
          </a:bodyPr>
          <a:lstStyle/>
          <a:p>
            <a:r>
              <a:rPr lang="tr-TR" b="1" dirty="0">
                <a:latin typeface="Roboto Condensed Light" panose="020B0604020202020204" charset="0"/>
                <a:ea typeface="Roboto Condensed Light" panose="020B0604020202020204" charset="0"/>
              </a:rPr>
              <a:t>Arduino  </a:t>
            </a:r>
            <a:r>
              <a:rPr lang="tr-TR" dirty="0">
                <a:latin typeface="Roboto Condensed Light" panose="020B0604020202020204" charset="0"/>
                <a:ea typeface="Roboto Condensed Light" panose="020B0604020202020204" charset="0"/>
              </a:rPr>
              <a:t> tüm modelleri ülkemizde sorunsuz şekilde bulabiliyorsunuz. Fiyatları 10-20 TL ile 100 TL(max) şeklinde olmakta beraber piyasada kopya ürünler çoğunlukta. Orijinallerden bir farkları yok gözle görülebilir. Eğer ilginizi çektiyse hemen bir adet sipariş edip kurcalayıp , gerekirse yakmanızı tavsiye ederim </a:t>
            </a:r>
            <a:r>
              <a:rPr lang="tr-TR" dirty="0">
                <a:latin typeface="Roboto Condensed Light" panose="020B0604020202020204" charset="0"/>
                <a:ea typeface="Roboto Condensed Light" panose="020B0604020202020204" charset="0"/>
                <a:sym typeface="Wingdings" panose="05000000000000000000" pitchFamily="2" charset="2"/>
              </a:rPr>
              <a:t></a:t>
            </a:r>
            <a:endParaRPr lang="tr-TR" dirty="0">
              <a:latin typeface="Roboto Condensed Light" panose="020B0604020202020204" charset="0"/>
              <a:ea typeface="Roboto Condensed Light" panose="020B0604020202020204" charset="0"/>
            </a:endParaRPr>
          </a:p>
          <a:p>
            <a:endParaRPr lang="tr-TR" dirty="0">
              <a:latin typeface="Roboto Condensed Light" panose="020B0604020202020204" charset="0"/>
              <a:ea typeface="Roboto Condensed Light" panose="020B0604020202020204" charset="0"/>
            </a:endParaRPr>
          </a:p>
          <a:p>
            <a:r>
              <a:rPr lang="tr-TR" dirty="0">
                <a:latin typeface="Roboto Condensed Light" panose="020B0604020202020204" charset="0"/>
                <a:ea typeface="Roboto Condensed Light" panose="020B0604020202020204" charset="0"/>
              </a:rPr>
              <a:t>Arduino ile yapılan projelere bakalım.</a:t>
            </a:r>
          </a:p>
        </p:txBody>
      </p:sp>
    </p:spTree>
    <p:extLst>
      <p:ext uri="{BB962C8B-B14F-4D97-AF65-F5344CB8AC3E}">
        <p14:creationId xmlns:p14="http://schemas.microsoft.com/office/powerpoint/2010/main" val="99555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1016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dk1"/>
                </a:solidFill>
              </a:rPr>
              <a:t>Roket</a:t>
            </a:r>
            <a:r>
              <a:rPr lang="en-US" dirty="0">
                <a:solidFill>
                  <a:schemeClr val="dk1"/>
                </a:solidFill>
              </a:rPr>
              <a:t> </a:t>
            </a:r>
            <a:r>
              <a:rPr lang="en-US" dirty="0" err="1">
                <a:solidFill>
                  <a:schemeClr val="dk1"/>
                </a:solidFill>
              </a:rPr>
              <a:t>diyince</a:t>
            </a:r>
            <a:r>
              <a:rPr lang="en-US" dirty="0">
                <a:solidFill>
                  <a:schemeClr val="dk1"/>
                </a:solidFill>
              </a:rPr>
              <a:t> </a:t>
            </a:r>
            <a:r>
              <a:rPr lang="en-US" dirty="0" err="1">
                <a:solidFill>
                  <a:schemeClr val="dk1"/>
                </a:solidFill>
              </a:rPr>
              <a:t>çoğu</a:t>
            </a:r>
            <a:r>
              <a:rPr lang="en-US" dirty="0">
                <a:solidFill>
                  <a:schemeClr val="dk1"/>
                </a:solidFill>
              </a:rPr>
              <a:t> </a:t>
            </a:r>
            <a:r>
              <a:rPr lang="en-US" dirty="0" err="1">
                <a:solidFill>
                  <a:schemeClr val="dk1"/>
                </a:solidFill>
              </a:rPr>
              <a:t>kişinin</a:t>
            </a:r>
            <a:r>
              <a:rPr lang="en-US" dirty="0">
                <a:solidFill>
                  <a:schemeClr val="dk1"/>
                </a:solidFill>
              </a:rPr>
              <a:t> </a:t>
            </a:r>
            <a:r>
              <a:rPr lang="en-US" dirty="0" err="1">
                <a:solidFill>
                  <a:schemeClr val="dk1"/>
                </a:solidFill>
              </a:rPr>
              <a:t>aklına</a:t>
            </a:r>
            <a:r>
              <a:rPr lang="en-US" dirty="0">
                <a:solidFill>
                  <a:schemeClr val="dk1"/>
                </a:solidFill>
              </a:rPr>
              <a:t> </a:t>
            </a:r>
            <a:r>
              <a:rPr lang="en-US" dirty="0" err="1">
                <a:solidFill>
                  <a:schemeClr val="dk1"/>
                </a:solidFill>
              </a:rPr>
              <a:t>uzun</a:t>
            </a:r>
            <a:r>
              <a:rPr lang="en-US" dirty="0">
                <a:solidFill>
                  <a:schemeClr val="dk1"/>
                </a:solidFill>
              </a:rPr>
              <a:t> , </a:t>
            </a:r>
            <a:r>
              <a:rPr lang="en-US" dirty="0" err="1">
                <a:solidFill>
                  <a:schemeClr val="dk1"/>
                </a:solidFill>
              </a:rPr>
              <a:t>ince</a:t>
            </a:r>
            <a:r>
              <a:rPr lang="en-US" dirty="0">
                <a:solidFill>
                  <a:schemeClr val="dk1"/>
                </a:solidFill>
              </a:rPr>
              <a:t> </a:t>
            </a:r>
            <a:r>
              <a:rPr lang="en-US" dirty="0" err="1">
                <a:solidFill>
                  <a:schemeClr val="dk1"/>
                </a:solidFill>
              </a:rPr>
              <a:t>silindirimsi</a:t>
            </a:r>
            <a:r>
              <a:rPr lang="en-US" dirty="0">
                <a:solidFill>
                  <a:schemeClr val="dk1"/>
                </a:solidFill>
              </a:rPr>
              <a:t> </a:t>
            </a:r>
            <a:r>
              <a:rPr lang="en-US" dirty="0" err="1">
                <a:solidFill>
                  <a:schemeClr val="dk1"/>
                </a:solidFill>
              </a:rPr>
              <a:t>cisim</a:t>
            </a:r>
            <a:r>
              <a:rPr lang="en-US" dirty="0">
                <a:solidFill>
                  <a:schemeClr val="dk1"/>
                </a:solidFill>
              </a:rPr>
              <a:t> </a:t>
            </a:r>
            <a:r>
              <a:rPr lang="en-US" dirty="0" err="1">
                <a:solidFill>
                  <a:schemeClr val="dk1"/>
                </a:solidFill>
              </a:rPr>
              <a:t>geliyor</a:t>
            </a:r>
            <a:r>
              <a:rPr lang="en-US" dirty="0">
                <a:solidFill>
                  <a:schemeClr val="dk1"/>
                </a:solidFill>
              </a:rPr>
              <a:t>. </a:t>
            </a:r>
            <a:r>
              <a:rPr lang="en-US" dirty="0" err="1">
                <a:solidFill>
                  <a:schemeClr val="dk1"/>
                </a:solidFill>
              </a:rPr>
              <a:t>Roket’in</a:t>
            </a:r>
            <a:r>
              <a:rPr lang="en-US" dirty="0">
                <a:solidFill>
                  <a:schemeClr val="dk1"/>
                </a:solidFill>
              </a:rPr>
              <a:t> </a:t>
            </a:r>
            <a:r>
              <a:rPr lang="en-US" dirty="0" err="1">
                <a:solidFill>
                  <a:schemeClr val="dk1"/>
                </a:solidFill>
              </a:rPr>
              <a:t>tanımlarından</a:t>
            </a:r>
            <a:r>
              <a:rPr lang="en-US" dirty="0">
                <a:solidFill>
                  <a:schemeClr val="dk1"/>
                </a:solidFill>
              </a:rPr>
              <a:t> </a:t>
            </a:r>
            <a:r>
              <a:rPr lang="en-US" dirty="0" err="1">
                <a:solidFill>
                  <a:schemeClr val="dk1"/>
                </a:solidFill>
              </a:rPr>
              <a:t>biri</a:t>
            </a:r>
            <a:r>
              <a:rPr lang="en-US" dirty="0">
                <a:solidFill>
                  <a:schemeClr val="dk1"/>
                </a:solidFill>
              </a:rPr>
              <a:t> </a:t>
            </a:r>
            <a:r>
              <a:rPr lang="en-US" dirty="0" err="1">
                <a:solidFill>
                  <a:schemeClr val="dk1"/>
                </a:solidFill>
              </a:rPr>
              <a:t>bu</a:t>
            </a:r>
            <a:r>
              <a:rPr lang="en-US" dirty="0">
                <a:solidFill>
                  <a:schemeClr val="dk1"/>
                </a:solidFill>
              </a:rPr>
              <a:t> </a:t>
            </a:r>
            <a:r>
              <a:rPr lang="en-US" dirty="0" err="1">
                <a:solidFill>
                  <a:schemeClr val="dk1"/>
                </a:solidFill>
              </a:rPr>
              <a:t>olmasına</a:t>
            </a:r>
            <a:r>
              <a:rPr lang="en-US" dirty="0">
                <a:solidFill>
                  <a:schemeClr val="dk1"/>
                </a:solidFill>
              </a:rPr>
              <a:t> </a:t>
            </a:r>
            <a:r>
              <a:rPr lang="en-US" dirty="0" err="1">
                <a:solidFill>
                  <a:schemeClr val="dk1"/>
                </a:solidFill>
              </a:rPr>
              <a:t>karşın</a:t>
            </a:r>
            <a:r>
              <a:rPr lang="en-US" dirty="0">
                <a:solidFill>
                  <a:schemeClr val="dk1"/>
                </a:solidFill>
              </a:rPr>
              <a:t> </a:t>
            </a:r>
            <a:r>
              <a:rPr lang="en-US" dirty="0" err="1">
                <a:solidFill>
                  <a:schemeClr val="dk1"/>
                </a:solidFill>
              </a:rPr>
              <a:t>roket</a:t>
            </a:r>
            <a:r>
              <a:rPr lang="en-US" dirty="0">
                <a:solidFill>
                  <a:schemeClr val="dk1"/>
                </a:solidFill>
              </a:rPr>
              <a:t> </a:t>
            </a:r>
            <a:r>
              <a:rPr lang="en-US" dirty="0" err="1">
                <a:solidFill>
                  <a:schemeClr val="dk1"/>
                </a:solidFill>
              </a:rPr>
              <a:t>ayrıca</a:t>
            </a:r>
            <a:r>
              <a:rPr lang="en-US" dirty="0">
                <a:solidFill>
                  <a:schemeClr val="dk1"/>
                </a:solidFill>
              </a:rPr>
              <a:t> </a:t>
            </a:r>
            <a:r>
              <a:rPr lang="en-US" dirty="0" err="1">
                <a:solidFill>
                  <a:schemeClr val="dk1"/>
                </a:solidFill>
              </a:rPr>
              <a:t>bu</a:t>
            </a:r>
            <a:r>
              <a:rPr lang="en-US" dirty="0">
                <a:solidFill>
                  <a:schemeClr val="dk1"/>
                </a:solidFill>
              </a:rPr>
              <a:t> </a:t>
            </a:r>
            <a:r>
              <a:rPr lang="en-US" dirty="0" err="1">
                <a:solidFill>
                  <a:schemeClr val="dk1"/>
                </a:solidFill>
              </a:rPr>
              <a:t>aracın</a:t>
            </a:r>
            <a:r>
              <a:rPr lang="en-US" dirty="0">
                <a:solidFill>
                  <a:schemeClr val="dk1"/>
                </a:solidFill>
              </a:rPr>
              <a:t> </a:t>
            </a:r>
            <a:r>
              <a:rPr lang="en-US" dirty="0" err="1">
                <a:solidFill>
                  <a:schemeClr val="dk1"/>
                </a:solidFill>
              </a:rPr>
              <a:t>motoruna</a:t>
            </a:r>
            <a:r>
              <a:rPr lang="en-US" dirty="0">
                <a:solidFill>
                  <a:schemeClr val="dk1"/>
                </a:solidFill>
              </a:rPr>
              <a:t> da </a:t>
            </a:r>
            <a:r>
              <a:rPr lang="en-US" dirty="0" err="1">
                <a:solidFill>
                  <a:schemeClr val="dk1"/>
                </a:solidFill>
              </a:rPr>
              <a:t>verilen</a:t>
            </a:r>
            <a:r>
              <a:rPr lang="en-US" dirty="0">
                <a:solidFill>
                  <a:schemeClr val="dk1"/>
                </a:solidFill>
              </a:rPr>
              <a:t> </a:t>
            </a:r>
            <a:r>
              <a:rPr lang="en-US" dirty="0" err="1">
                <a:solidFill>
                  <a:schemeClr val="dk1"/>
                </a:solidFill>
              </a:rPr>
              <a:t>isim</a:t>
            </a:r>
            <a:r>
              <a:rPr lang="en-US" dirty="0">
                <a:solidFill>
                  <a:schemeClr val="dk1"/>
                </a:solidFill>
              </a:rPr>
              <a:t>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err="1">
                <a:solidFill>
                  <a:schemeClr val="dk1"/>
                </a:solidFill>
              </a:rPr>
              <a:t>Roket</a:t>
            </a:r>
            <a:r>
              <a:rPr lang="en-US" dirty="0">
                <a:solidFill>
                  <a:schemeClr val="dk1"/>
                </a:solidFill>
              </a:rPr>
              <a:t> </a:t>
            </a:r>
            <a:r>
              <a:rPr lang="en-US" dirty="0" err="1">
                <a:solidFill>
                  <a:schemeClr val="dk1"/>
                </a:solidFill>
              </a:rPr>
              <a:t>motoru</a:t>
            </a:r>
            <a:r>
              <a:rPr lang="en-US" dirty="0">
                <a:solidFill>
                  <a:schemeClr val="dk1"/>
                </a:solidFill>
              </a:rPr>
              <a:t> </a:t>
            </a:r>
            <a:r>
              <a:rPr lang="en-US" dirty="0" err="1">
                <a:solidFill>
                  <a:schemeClr val="dk1"/>
                </a:solidFill>
              </a:rPr>
              <a:t>jetlerin</a:t>
            </a:r>
            <a:r>
              <a:rPr lang="en-US" dirty="0">
                <a:solidFill>
                  <a:schemeClr val="dk1"/>
                </a:solidFill>
              </a:rPr>
              <a:t> </a:t>
            </a:r>
            <a:r>
              <a:rPr lang="en-US" dirty="0" err="1">
                <a:solidFill>
                  <a:schemeClr val="dk1"/>
                </a:solidFill>
              </a:rPr>
              <a:t>aksine</a:t>
            </a:r>
            <a:r>
              <a:rPr lang="en-US" dirty="0">
                <a:solidFill>
                  <a:schemeClr val="dk1"/>
                </a:solidFill>
              </a:rPr>
              <a:t> </a:t>
            </a:r>
            <a:r>
              <a:rPr lang="en-US" dirty="0" err="1">
                <a:solidFill>
                  <a:schemeClr val="dk1"/>
                </a:solidFill>
              </a:rPr>
              <a:t>hava</a:t>
            </a:r>
            <a:r>
              <a:rPr lang="en-US" dirty="0">
                <a:solidFill>
                  <a:schemeClr val="dk1"/>
                </a:solidFill>
              </a:rPr>
              <a:t> </a:t>
            </a:r>
            <a:r>
              <a:rPr lang="en-US" dirty="0" err="1">
                <a:solidFill>
                  <a:schemeClr val="dk1"/>
                </a:solidFill>
              </a:rPr>
              <a:t>gerekmeden</a:t>
            </a:r>
            <a:r>
              <a:rPr lang="en-US" dirty="0">
                <a:solidFill>
                  <a:schemeClr val="dk1"/>
                </a:solidFill>
              </a:rPr>
              <a:t> </a:t>
            </a:r>
            <a:r>
              <a:rPr lang="en-US" dirty="0" err="1">
                <a:solidFill>
                  <a:schemeClr val="dk1"/>
                </a:solidFill>
              </a:rPr>
              <a:t>çalışabilir</a:t>
            </a:r>
            <a:r>
              <a:rPr lang="en-US" dirty="0">
                <a:solidFill>
                  <a:schemeClr val="dk1"/>
                </a:solidFill>
              </a:rPr>
              <a:t> </a:t>
            </a:r>
            <a:r>
              <a:rPr lang="en-US" dirty="0" err="1">
                <a:solidFill>
                  <a:schemeClr val="dk1"/>
                </a:solidFill>
              </a:rPr>
              <a:t>bu</a:t>
            </a:r>
            <a:r>
              <a:rPr lang="en-US" dirty="0">
                <a:solidFill>
                  <a:schemeClr val="dk1"/>
                </a:solidFill>
              </a:rPr>
              <a:t> </a:t>
            </a:r>
            <a:r>
              <a:rPr lang="en-US" dirty="0" err="1">
                <a:solidFill>
                  <a:schemeClr val="dk1"/>
                </a:solidFill>
              </a:rPr>
              <a:t>sayede</a:t>
            </a:r>
            <a:r>
              <a:rPr lang="en-US" dirty="0">
                <a:solidFill>
                  <a:schemeClr val="dk1"/>
                </a:solidFill>
              </a:rPr>
              <a:t> </a:t>
            </a:r>
            <a:r>
              <a:rPr lang="en-US" dirty="0" err="1">
                <a:solidFill>
                  <a:schemeClr val="dk1"/>
                </a:solidFill>
              </a:rPr>
              <a:t>uzayda</a:t>
            </a:r>
            <a:r>
              <a:rPr lang="en-US" dirty="0">
                <a:solidFill>
                  <a:schemeClr val="dk1"/>
                </a:solidFill>
              </a:rPr>
              <a:t> da </a:t>
            </a:r>
            <a:r>
              <a:rPr lang="en-US" dirty="0" err="1">
                <a:solidFill>
                  <a:schemeClr val="dk1"/>
                </a:solidFill>
              </a:rPr>
              <a:t>çalışabiliyor</a:t>
            </a:r>
            <a:r>
              <a:rPr lang="en-US" dirty="0">
                <a:solidFill>
                  <a:schemeClr val="dk1"/>
                </a:solidFill>
              </a:rPr>
              <a:t>.</a:t>
            </a:r>
          </a:p>
          <a:p>
            <a:pPr marL="0" lvl="0" indent="0" algn="l" rtl="0">
              <a:spcBef>
                <a:spcPts val="0"/>
              </a:spcBef>
              <a:spcAft>
                <a:spcPts val="0"/>
              </a:spcAft>
              <a:buNone/>
            </a:pPr>
            <a:r>
              <a:rPr lang="en-US" sz="1400" b="1" i="1" dirty="0" err="1">
                <a:solidFill>
                  <a:schemeClr val="dk1"/>
                </a:solidFill>
              </a:rPr>
              <a:t>Roketler</a:t>
            </a:r>
            <a:r>
              <a:rPr lang="en-US" sz="1400" b="1" i="1" dirty="0">
                <a:solidFill>
                  <a:schemeClr val="dk1"/>
                </a:solidFill>
              </a:rPr>
              <a:t> </a:t>
            </a:r>
            <a:r>
              <a:rPr lang="en-US" sz="1400" b="1" i="1" dirty="0" err="1">
                <a:solidFill>
                  <a:schemeClr val="dk1"/>
                </a:solidFill>
              </a:rPr>
              <a:t>ile</a:t>
            </a:r>
            <a:r>
              <a:rPr lang="en-US" sz="1400" b="1" i="1" dirty="0">
                <a:solidFill>
                  <a:schemeClr val="dk1"/>
                </a:solidFill>
              </a:rPr>
              <a:t> </a:t>
            </a:r>
            <a:r>
              <a:rPr lang="en-US" sz="1400" b="1" i="1" dirty="0" err="1">
                <a:solidFill>
                  <a:schemeClr val="dk1"/>
                </a:solidFill>
              </a:rPr>
              <a:t>ilgili</a:t>
            </a:r>
            <a:r>
              <a:rPr lang="en-US" sz="1400" b="1" i="1" dirty="0">
                <a:solidFill>
                  <a:schemeClr val="dk1"/>
                </a:solidFill>
              </a:rPr>
              <a:t> </a:t>
            </a:r>
            <a:r>
              <a:rPr lang="en-US" sz="1400" b="1" i="1" dirty="0" err="1">
                <a:solidFill>
                  <a:schemeClr val="dk1"/>
                </a:solidFill>
              </a:rPr>
              <a:t>ekstravaganza</a:t>
            </a:r>
            <a:r>
              <a:rPr lang="en-US" sz="1400" b="1" i="1" dirty="0">
                <a:solidFill>
                  <a:schemeClr val="dk1"/>
                </a:solidFill>
              </a:rPr>
              <a:t> – </a:t>
            </a:r>
            <a:r>
              <a:rPr lang="en-US" sz="1400" b="1" i="1" dirty="0" err="1">
                <a:solidFill>
                  <a:schemeClr val="dk1"/>
                </a:solidFill>
              </a:rPr>
              <a:t>bilmediğiniz</a:t>
            </a:r>
            <a:r>
              <a:rPr lang="en-US" sz="1400" b="1" i="1" dirty="0">
                <a:solidFill>
                  <a:schemeClr val="dk1"/>
                </a:solidFill>
              </a:rPr>
              <a:t> </a:t>
            </a:r>
            <a:r>
              <a:rPr lang="en-US" sz="1400" b="1" i="1" dirty="0" err="1">
                <a:solidFill>
                  <a:schemeClr val="dk1"/>
                </a:solidFill>
              </a:rPr>
              <a:t>ilginç</a:t>
            </a:r>
            <a:r>
              <a:rPr lang="en-US" sz="1400" b="1" i="1" dirty="0">
                <a:solidFill>
                  <a:schemeClr val="dk1"/>
                </a:solidFill>
              </a:rPr>
              <a:t> </a:t>
            </a:r>
            <a:r>
              <a:rPr lang="en-US" sz="1400" b="1" i="1" dirty="0" err="1">
                <a:solidFill>
                  <a:schemeClr val="dk1"/>
                </a:solidFill>
              </a:rPr>
              <a:t>bilgiler</a:t>
            </a:r>
            <a:r>
              <a:rPr lang="en-US" sz="1400" b="1" i="1" dirty="0">
                <a:solidFill>
                  <a:schemeClr val="dk1"/>
                </a:solidFill>
              </a:rPr>
              <a:t>?</a:t>
            </a:r>
            <a:endParaRPr sz="1400" b="1" i="1"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r>
              <a:rPr lang="en-US" dirty="0" err="1">
                <a:solidFill>
                  <a:schemeClr val="dk1"/>
                </a:solidFill>
              </a:rPr>
              <a:t>Çoğu</a:t>
            </a:r>
            <a:r>
              <a:rPr lang="en-US" dirty="0">
                <a:solidFill>
                  <a:schemeClr val="dk1"/>
                </a:solidFill>
              </a:rPr>
              <a:t> </a:t>
            </a:r>
            <a:r>
              <a:rPr lang="en-US" dirty="0" err="1">
                <a:solidFill>
                  <a:schemeClr val="dk1"/>
                </a:solidFill>
              </a:rPr>
              <a:t>roket</a:t>
            </a:r>
            <a:r>
              <a:rPr lang="en-US" dirty="0">
                <a:solidFill>
                  <a:schemeClr val="dk1"/>
                </a:solidFill>
              </a:rPr>
              <a:t> </a:t>
            </a:r>
            <a:r>
              <a:rPr lang="en-US" dirty="0" err="1">
                <a:solidFill>
                  <a:schemeClr val="dk1"/>
                </a:solidFill>
              </a:rPr>
              <a:t>katı</a:t>
            </a:r>
            <a:r>
              <a:rPr lang="en-US" dirty="0">
                <a:solidFill>
                  <a:schemeClr val="dk1"/>
                </a:solidFill>
              </a:rPr>
              <a:t> </a:t>
            </a:r>
            <a:r>
              <a:rPr lang="en-US" dirty="0" err="1">
                <a:solidFill>
                  <a:schemeClr val="dk1"/>
                </a:solidFill>
              </a:rPr>
              <a:t>yakıt</a:t>
            </a:r>
            <a:r>
              <a:rPr lang="en-US" dirty="0">
                <a:solidFill>
                  <a:schemeClr val="dk1"/>
                </a:solidFill>
              </a:rPr>
              <a:t> </a:t>
            </a:r>
            <a:r>
              <a:rPr lang="en-US" dirty="0" err="1">
                <a:solidFill>
                  <a:schemeClr val="dk1"/>
                </a:solidFill>
              </a:rPr>
              <a:t>tüketmekte</a:t>
            </a:r>
            <a:r>
              <a:rPr lang="en-US" dirty="0">
                <a:solidFill>
                  <a:schemeClr val="dk1"/>
                </a:solidFill>
              </a:rPr>
              <a:t> </a:t>
            </a:r>
            <a:r>
              <a:rPr lang="en-US" dirty="0" err="1">
                <a:solidFill>
                  <a:schemeClr val="dk1"/>
                </a:solidFill>
              </a:rPr>
              <a:t>olmasına</a:t>
            </a:r>
            <a:r>
              <a:rPr lang="en-US" dirty="0">
                <a:solidFill>
                  <a:schemeClr val="dk1"/>
                </a:solidFill>
              </a:rPr>
              <a:t> </a:t>
            </a:r>
            <a:r>
              <a:rPr lang="en-US" dirty="0" err="1">
                <a:solidFill>
                  <a:schemeClr val="dk1"/>
                </a:solidFill>
              </a:rPr>
              <a:t>karşın</a:t>
            </a:r>
            <a:r>
              <a:rPr lang="en-US" dirty="0">
                <a:solidFill>
                  <a:schemeClr val="dk1"/>
                </a:solidFill>
              </a:rPr>
              <a:t> Rus Soyuz </a:t>
            </a:r>
            <a:r>
              <a:rPr lang="en-US" dirty="0" err="1">
                <a:solidFill>
                  <a:schemeClr val="dk1"/>
                </a:solidFill>
              </a:rPr>
              <a:t>roketleri</a:t>
            </a:r>
            <a:r>
              <a:rPr lang="en-US" dirty="0">
                <a:solidFill>
                  <a:schemeClr val="dk1"/>
                </a:solidFill>
              </a:rPr>
              <a:t> </a:t>
            </a:r>
            <a:r>
              <a:rPr lang="en-US" dirty="0" err="1">
                <a:solidFill>
                  <a:schemeClr val="dk1"/>
                </a:solidFill>
              </a:rPr>
              <a:t>sıvı</a:t>
            </a:r>
            <a:r>
              <a:rPr lang="en-US" dirty="0">
                <a:solidFill>
                  <a:schemeClr val="dk1"/>
                </a:solidFill>
              </a:rPr>
              <a:t> </a:t>
            </a:r>
            <a:r>
              <a:rPr lang="en-US" dirty="0" err="1">
                <a:solidFill>
                  <a:schemeClr val="dk1"/>
                </a:solidFill>
              </a:rPr>
              <a:t>yakıt</a:t>
            </a:r>
            <a:r>
              <a:rPr lang="en-US" dirty="0">
                <a:solidFill>
                  <a:schemeClr val="dk1"/>
                </a:solidFill>
              </a:rPr>
              <a:t> </a:t>
            </a:r>
            <a:r>
              <a:rPr lang="en-US" dirty="0" err="1">
                <a:solidFill>
                  <a:schemeClr val="dk1"/>
                </a:solidFill>
              </a:rPr>
              <a:t>tüketiyor</a:t>
            </a:r>
            <a:r>
              <a:rPr lang="en-US" dirty="0">
                <a:solidFill>
                  <a:schemeClr val="dk1"/>
                </a:solidFill>
              </a:rPr>
              <a:t>.</a:t>
            </a:r>
          </a:p>
          <a:p>
            <a:pPr marL="457200" lvl="0" indent="-304800" algn="l" rtl="0">
              <a:spcBef>
                <a:spcPts val="0"/>
              </a:spcBef>
              <a:spcAft>
                <a:spcPts val="0"/>
              </a:spcAft>
              <a:buClr>
                <a:schemeClr val="dk1"/>
              </a:buClr>
              <a:buSzPts val="1200"/>
              <a:buFont typeface="Roboto Condensed"/>
              <a:buAutoNum type="arabicPeriod"/>
            </a:pPr>
            <a:r>
              <a:rPr lang="en-US" dirty="0" err="1">
                <a:solidFill>
                  <a:schemeClr val="dk1"/>
                </a:solidFill>
              </a:rPr>
              <a:t>Roketler</a:t>
            </a:r>
            <a:r>
              <a:rPr lang="en-US" dirty="0">
                <a:solidFill>
                  <a:schemeClr val="dk1"/>
                </a:solidFill>
              </a:rPr>
              <a:t> ilk </a:t>
            </a:r>
            <a:r>
              <a:rPr lang="en-US" dirty="0" err="1">
                <a:solidFill>
                  <a:schemeClr val="dk1"/>
                </a:solidFill>
              </a:rPr>
              <a:t>defa</a:t>
            </a:r>
            <a:r>
              <a:rPr lang="en-US" dirty="0">
                <a:solidFill>
                  <a:schemeClr val="dk1"/>
                </a:solidFill>
              </a:rPr>
              <a:t> 1200’lerde </a:t>
            </a:r>
            <a:r>
              <a:rPr lang="en-US" dirty="0" err="1">
                <a:solidFill>
                  <a:schemeClr val="dk1"/>
                </a:solidFill>
              </a:rPr>
              <a:t>Çin’de</a:t>
            </a:r>
            <a:r>
              <a:rPr lang="en-US" dirty="0">
                <a:solidFill>
                  <a:schemeClr val="dk1"/>
                </a:solidFill>
              </a:rPr>
              <a:t> </a:t>
            </a:r>
            <a:r>
              <a:rPr lang="en-US" dirty="0" err="1">
                <a:solidFill>
                  <a:schemeClr val="dk1"/>
                </a:solidFill>
              </a:rPr>
              <a:t>kullanılmış</a:t>
            </a:r>
            <a:r>
              <a:rPr lang="en-US" dirty="0">
                <a:solidFill>
                  <a:schemeClr val="dk1"/>
                </a:solidFill>
              </a:rPr>
              <a:t>.(</a:t>
            </a:r>
            <a:r>
              <a:rPr lang="en-US" dirty="0" err="1">
                <a:solidFill>
                  <a:schemeClr val="dk1"/>
                </a:solidFill>
              </a:rPr>
              <a:t>Havai</a:t>
            </a:r>
            <a:r>
              <a:rPr lang="en-US" dirty="0">
                <a:solidFill>
                  <a:schemeClr val="dk1"/>
                </a:solidFill>
              </a:rPr>
              <a:t> </a:t>
            </a:r>
            <a:r>
              <a:rPr lang="en-US" dirty="0" err="1">
                <a:solidFill>
                  <a:schemeClr val="dk1"/>
                </a:solidFill>
              </a:rPr>
              <a:t>fişek</a:t>
            </a:r>
            <a:r>
              <a:rPr lang="en-US" dirty="0">
                <a:solidFill>
                  <a:schemeClr val="dk1"/>
                </a:solidFill>
              </a:rPr>
              <a:t> </a:t>
            </a:r>
            <a:r>
              <a:rPr lang="en-US" dirty="0" err="1">
                <a:solidFill>
                  <a:schemeClr val="dk1"/>
                </a:solidFill>
              </a:rPr>
              <a:t>ve</a:t>
            </a:r>
            <a:r>
              <a:rPr lang="en-US" dirty="0">
                <a:solidFill>
                  <a:schemeClr val="dk1"/>
                </a:solidFill>
              </a:rPr>
              <a:t> </a:t>
            </a:r>
            <a:r>
              <a:rPr lang="en-US" dirty="0" err="1">
                <a:solidFill>
                  <a:schemeClr val="dk1"/>
                </a:solidFill>
              </a:rPr>
              <a:t>savaşlar</a:t>
            </a:r>
            <a:r>
              <a:rPr lang="en-US" dirty="0">
                <a:solidFill>
                  <a:schemeClr val="dk1"/>
                </a:solidFill>
              </a:rPr>
              <a:t>).</a:t>
            </a:r>
          </a:p>
          <a:p>
            <a:pPr marL="457200" lvl="0" indent="-304800" algn="l" rtl="0">
              <a:spcBef>
                <a:spcPts val="0"/>
              </a:spcBef>
              <a:spcAft>
                <a:spcPts val="0"/>
              </a:spcAft>
              <a:buClr>
                <a:schemeClr val="dk1"/>
              </a:buClr>
              <a:buSzPts val="1200"/>
              <a:buFont typeface="Roboto Condensed"/>
              <a:buAutoNum type="arabicPeriod"/>
            </a:pPr>
            <a:r>
              <a:rPr lang="en-US" dirty="0" err="1">
                <a:solidFill>
                  <a:schemeClr val="dk1"/>
                </a:solidFill>
              </a:rPr>
              <a:t>Konstantian</a:t>
            </a:r>
            <a:r>
              <a:rPr lang="en-US" dirty="0">
                <a:solidFill>
                  <a:schemeClr val="dk1"/>
                </a:solidFill>
              </a:rPr>
              <a:t> Tsiolkovsky </a:t>
            </a:r>
            <a:r>
              <a:rPr lang="en-US" dirty="0" err="1">
                <a:solidFill>
                  <a:schemeClr val="dk1"/>
                </a:solidFill>
              </a:rPr>
              <a:t>okul</a:t>
            </a:r>
            <a:r>
              <a:rPr lang="en-US" dirty="0">
                <a:solidFill>
                  <a:schemeClr val="dk1"/>
                </a:solidFill>
              </a:rPr>
              <a:t> </a:t>
            </a:r>
            <a:r>
              <a:rPr lang="en-US" dirty="0" err="1">
                <a:solidFill>
                  <a:schemeClr val="dk1"/>
                </a:solidFill>
              </a:rPr>
              <a:t>öğretmeni</a:t>
            </a:r>
            <a:r>
              <a:rPr lang="en-US" dirty="0">
                <a:solidFill>
                  <a:schemeClr val="dk1"/>
                </a:solidFill>
              </a:rPr>
              <a:t> , 1903’de </a:t>
            </a:r>
            <a:r>
              <a:rPr lang="en-US" dirty="0" err="1">
                <a:solidFill>
                  <a:schemeClr val="dk1"/>
                </a:solidFill>
              </a:rPr>
              <a:t>sıvı</a:t>
            </a:r>
            <a:r>
              <a:rPr lang="en-US" dirty="0">
                <a:solidFill>
                  <a:schemeClr val="dk1"/>
                </a:solidFill>
              </a:rPr>
              <a:t> </a:t>
            </a:r>
            <a:r>
              <a:rPr lang="en-US" dirty="0" err="1">
                <a:solidFill>
                  <a:schemeClr val="dk1"/>
                </a:solidFill>
              </a:rPr>
              <a:t>yakıtlar</a:t>
            </a:r>
            <a:r>
              <a:rPr lang="en-US" dirty="0">
                <a:solidFill>
                  <a:schemeClr val="dk1"/>
                </a:solidFill>
              </a:rPr>
              <a:t> </a:t>
            </a:r>
            <a:r>
              <a:rPr lang="en-US" dirty="0" err="1">
                <a:solidFill>
                  <a:schemeClr val="dk1"/>
                </a:solidFill>
              </a:rPr>
              <a:t>kullanılarak</a:t>
            </a:r>
            <a:r>
              <a:rPr lang="en-US" dirty="0">
                <a:solidFill>
                  <a:schemeClr val="dk1"/>
                </a:solidFill>
              </a:rPr>
              <a:t> </a:t>
            </a:r>
            <a:r>
              <a:rPr lang="en-US" dirty="0" err="1">
                <a:solidFill>
                  <a:schemeClr val="dk1"/>
                </a:solidFill>
              </a:rPr>
              <a:t>roketlerin</a:t>
            </a:r>
            <a:r>
              <a:rPr lang="en-US" dirty="0">
                <a:solidFill>
                  <a:schemeClr val="dk1"/>
                </a:solidFill>
              </a:rPr>
              <a:t> </a:t>
            </a:r>
            <a:r>
              <a:rPr lang="en-US" dirty="0" err="1">
                <a:solidFill>
                  <a:schemeClr val="dk1"/>
                </a:solidFill>
              </a:rPr>
              <a:t>çok</a:t>
            </a:r>
            <a:r>
              <a:rPr lang="en-US" dirty="0">
                <a:solidFill>
                  <a:schemeClr val="dk1"/>
                </a:solidFill>
              </a:rPr>
              <a:t> </a:t>
            </a:r>
            <a:r>
              <a:rPr lang="en-US" dirty="0" err="1">
                <a:solidFill>
                  <a:schemeClr val="dk1"/>
                </a:solidFill>
              </a:rPr>
              <a:t>yüksek</a:t>
            </a:r>
            <a:r>
              <a:rPr lang="en-US" dirty="0">
                <a:solidFill>
                  <a:schemeClr val="dk1"/>
                </a:solidFill>
              </a:rPr>
              <a:t> </a:t>
            </a:r>
            <a:r>
              <a:rPr lang="en-US" dirty="0" err="1">
                <a:solidFill>
                  <a:schemeClr val="dk1"/>
                </a:solidFill>
              </a:rPr>
              <a:t>irtifalara</a:t>
            </a:r>
            <a:r>
              <a:rPr lang="en-US" dirty="0">
                <a:solidFill>
                  <a:schemeClr val="dk1"/>
                </a:solidFill>
              </a:rPr>
              <a:t> </a:t>
            </a:r>
            <a:r>
              <a:rPr lang="en-US" dirty="0" err="1">
                <a:solidFill>
                  <a:schemeClr val="dk1"/>
                </a:solidFill>
              </a:rPr>
              <a:t>çıkabileceğini</a:t>
            </a:r>
            <a:r>
              <a:rPr lang="en-US" dirty="0">
                <a:solidFill>
                  <a:schemeClr val="dk1"/>
                </a:solidFill>
              </a:rPr>
              <a:t> </a:t>
            </a:r>
            <a:r>
              <a:rPr lang="en-US" dirty="0" err="1">
                <a:solidFill>
                  <a:schemeClr val="dk1"/>
                </a:solidFill>
              </a:rPr>
              <a:t>keşfetti</a:t>
            </a:r>
            <a:r>
              <a:rPr lang="en-US" dirty="0">
                <a:solidFill>
                  <a:schemeClr val="dk1"/>
                </a:solidFill>
              </a:rPr>
              <a:t>.</a:t>
            </a:r>
          </a:p>
          <a:p>
            <a:pPr marL="457200" lvl="0" indent="-304800" algn="l" rtl="0">
              <a:spcBef>
                <a:spcPts val="0"/>
              </a:spcBef>
              <a:spcAft>
                <a:spcPts val="0"/>
              </a:spcAft>
              <a:buClr>
                <a:schemeClr val="dk1"/>
              </a:buClr>
              <a:buSzPts val="1200"/>
              <a:buFont typeface="Roboto Condensed"/>
              <a:buAutoNum type="arabicPeriod"/>
            </a:pPr>
            <a:r>
              <a:rPr lang="en-US" dirty="0">
                <a:solidFill>
                  <a:schemeClr val="dk1"/>
                </a:solidFill>
              </a:rPr>
              <a:t>Robert Goddard , </a:t>
            </a:r>
            <a:r>
              <a:rPr lang="en-US" dirty="0" err="1">
                <a:solidFill>
                  <a:schemeClr val="dk1"/>
                </a:solidFill>
              </a:rPr>
              <a:t>Amerikan</a:t>
            </a:r>
            <a:r>
              <a:rPr lang="en-US" dirty="0">
                <a:solidFill>
                  <a:schemeClr val="dk1"/>
                </a:solidFill>
              </a:rPr>
              <a:t> </a:t>
            </a:r>
            <a:r>
              <a:rPr lang="en-US" dirty="0" err="1">
                <a:solidFill>
                  <a:schemeClr val="dk1"/>
                </a:solidFill>
              </a:rPr>
              <a:t>roketçiliğinin</a:t>
            </a:r>
            <a:r>
              <a:rPr lang="en-US" dirty="0">
                <a:solidFill>
                  <a:schemeClr val="dk1"/>
                </a:solidFill>
              </a:rPr>
              <a:t> </a:t>
            </a:r>
            <a:r>
              <a:rPr lang="en-US" dirty="0" err="1">
                <a:solidFill>
                  <a:schemeClr val="dk1"/>
                </a:solidFill>
              </a:rPr>
              <a:t>babası</a:t>
            </a:r>
            <a:r>
              <a:rPr lang="en-US" dirty="0">
                <a:solidFill>
                  <a:schemeClr val="dk1"/>
                </a:solidFill>
              </a:rPr>
              <a:t> </a:t>
            </a:r>
            <a:r>
              <a:rPr lang="en-US" dirty="0" err="1">
                <a:solidFill>
                  <a:schemeClr val="dk1"/>
                </a:solidFill>
              </a:rPr>
              <a:t>olarak</a:t>
            </a:r>
            <a:r>
              <a:rPr lang="en-US" dirty="0">
                <a:solidFill>
                  <a:schemeClr val="dk1"/>
                </a:solidFill>
              </a:rPr>
              <a:t> </a:t>
            </a:r>
            <a:r>
              <a:rPr lang="en-US" dirty="0" err="1">
                <a:solidFill>
                  <a:schemeClr val="dk1"/>
                </a:solidFill>
              </a:rPr>
              <a:t>anılıyor.Ilk</a:t>
            </a:r>
            <a:r>
              <a:rPr lang="en-US" dirty="0">
                <a:solidFill>
                  <a:schemeClr val="dk1"/>
                </a:solidFill>
              </a:rPr>
              <a:t> </a:t>
            </a:r>
            <a:r>
              <a:rPr lang="en-US" dirty="0" err="1">
                <a:solidFill>
                  <a:schemeClr val="dk1"/>
                </a:solidFill>
              </a:rPr>
              <a:t>Sıvı</a:t>
            </a:r>
            <a:r>
              <a:rPr lang="en-US" dirty="0">
                <a:solidFill>
                  <a:schemeClr val="dk1"/>
                </a:solidFill>
              </a:rPr>
              <a:t> </a:t>
            </a:r>
            <a:r>
              <a:rPr lang="en-US" dirty="0" err="1">
                <a:solidFill>
                  <a:schemeClr val="dk1"/>
                </a:solidFill>
              </a:rPr>
              <a:t>yakıtlı</a:t>
            </a:r>
            <a:r>
              <a:rPr lang="en-US" dirty="0">
                <a:solidFill>
                  <a:schemeClr val="dk1"/>
                </a:solidFill>
              </a:rPr>
              <a:t> </a:t>
            </a:r>
            <a:r>
              <a:rPr lang="en-US" dirty="0" err="1">
                <a:solidFill>
                  <a:schemeClr val="dk1"/>
                </a:solidFill>
              </a:rPr>
              <a:t>roket</a:t>
            </a:r>
            <a:r>
              <a:rPr lang="en-US" dirty="0">
                <a:solidFill>
                  <a:schemeClr val="dk1"/>
                </a:solidFill>
              </a:rPr>
              <a:t> 1926, </a:t>
            </a:r>
            <a:r>
              <a:rPr lang="en-US" dirty="0" err="1">
                <a:solidFill>
                  <a:schemeClr val="dk1"/>
                </a:solidFill>
              </a:rPr>
              <a:t>sıvı</a:t>
            </a:r>
            <a:r>
              <a:rPr lang="en-US" dirty="0">
                <a:solidFill>
                  <a:schemeClr val="dk1"/>
                </a:solidFill>
              </a:rPr>
              <a:t> </a:t>
            </a:r>
            <a:r>
              <a:rPr lang="en-US" dirty="0" err="1">
                <a:solidFill>
                  <a:schemeClr val="dk1"/>
                </a:solidFill>
              </a:rPr>
              <a:t>oksijen</a:t>
            </a:r>
            <a:r>
              <a:rPr lang="en-US" dirty="0">
                <a:solidFill>
                  <a:schemeClr val="dk1"/>
                </a:solidFill>
              </a:rPr>
              <a:t> </a:t>
            </a:r>
            <a:r>
              <a:rPr lang="en-US" dirty="0" err="1">
                <a:solidFill>
                  <a:schemeClr val="dk1"/>
                </a:solidFill>
              </a:rPr>
              <a:t>ve</a:t>
            </a:r>
            <a:r>
              <a:rPr lang="en-US" dirty="0">
                <a:solidFill>
                  <a:schemeClr val="dk1"/>
                </a:solidFill>
              </a:rPr>
              <a:t> </a:t>
            </a:r>
            <a:r>
              <a:rPr lang="en-US" dirty="0" err="1">
                <a:solidFill>
                  <a:schemeClr val="dk1"/>
                </a:solidFill>
              </a:rPr>
              <a:t>benzin</a:t>
            </a:r>
            <a:r>
              <a:rPr lang="en-US" dirty="0">
                <a:solidFill>
                  <a:schemeClr val="dk1"/>
                </a:solidFill>
              </a:rPr>
              <a:t> </a:t>
            </a:r>
            <a:r>
              <a:rPr lang="en-US" dirty="0" err="1">
                <a:solidFill>
                  <a:schemeClr val="dk1"/>
                </a:solidFill>
              </a:rPr>
              <a:t>karışımı</a:t>
            </a:r>
            <a:r>
              <a:rPr lang="en-US" dirty="0">
                <a:solidFill>
                  <a:schemeClr val="dk1"/>
                </a:solidFill>
              </a:rPr>
              <a:t> 55 </a:t>
            </a:r>
            <a:r>
              <a:rPr lang="en-US" dirty="0" err="1">
                <a:solidFill>
                  <a:schemeClr val="dk1"/>
                </a:solidFill>
              </a:rPr>
              <a:t>metre</a:t>
            </a:r>
            <a:r>
              <a:rPr lang="en-US" dirty="0">
                <a:solidFill>
                  <a:schemeClr val="dk1"/>
                </a:solidFill>
              </a:rPr>
              <a:t>, 1940’lara </a:t>
            </a:r>
            <a:r>
              <a:rPr lang="en-US" dirty="0" err="1">
                <a:solidFill>
                  <a:schemeClr val="dk1"/>
                </a:solidFill>
              </a:rPr>
              <a:t>kadar</a:t>
            </a:r>
            <a:r>
              <a:rPr lang="en-US" dirty="0">
                <a:solidFill>
                  <a:schemeClr val="dk1"/>
                </a:solidFill>
              </a:rPr>
              <a:t> 2000 </a:t>
            </a:r>
            <a:r>
              <a:rPr lang="en-US" dirty="0" err="1">
                <a:solidFill>
                  <a:schemeClr val="dk1"/>
                </a:solidFill>
              </a:rPr>
              <a:t>metre</a:t>
            </a:r>
            <a:r>
              <a:rPr lang="en-US" dirty="0">
                <a:solidFill>
                  <a:schemeClr val="dk1"/>
                </a:solidFill>
              </a:rPr>
              <a:t> </a:t>
            </a:r>
            <a:r>
              <a:rPr lang="en-US" dirty="0" err="1">
                <a:solidFill>
                  <a:schemeClr val="dk1"/>
                </a:solidFill>
              </a:rPr>
              <a:t>atış</a:t>
            </a:r>
            <a:r>
              <a:rPr lang="en-US" dirty="0">
                <a:solidFill>
                  <a:schemeClr val="dk1"/>
                </a:solidFill>
              </a:rPr>
              <a:t> </a:t>
            </a:r>
            <a:r>
              <a:rPr lang="en-US" dirty="0" err="1">
                <a:solidFill>
                  <a:schemeClr val="dk1"/>
                </a:solidFill>
              </a:rPr>
              <a:t>yapabildi</a:t>
            </a:r>
            <a:r>
              <a:rPr lang="en-US" dirty="0">
                <a:solidFill>
                  <a:schemeClr val="dk1"/>
                </a:solidFill>
              </a:rPr>
              <a:t>.</a:t>
            </a: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Roket</a:t>
            </a:r>
            <a:r>
              <a:rPr lang="en-US" dirty="0"/>
              <a:t> </a:t>
            </a:r>
            <a:r>
              <a:rPr lang="en-US" dirty="0" err="1"/>
              <a:t>Nedir</a:t>
            </a:r>
            <a:r>
              <a:rPr lang="en-US" dirty="0"/>
              <a:t>? </a:t>
            </a:r>
            <a:endParaRPr dirty="0"/>
          </a:p>
          <a:p>
            <a:pPr marL="0" lvl="0" indent="0" algn="ctr" rtl="0">
              <a:spcBef>
                <a:spcPts val="0"/>
              </a:spcBef>
              <a:spcAft>
                <a:spcPts val="0"/>
              </a:spcAft>
              <a:buNone/>
            </a:pPr>
            <a:endParaRPr dirty="0"/>
          </a:p>
        </p:txBody>
      </p:sp>
      <p:pic>
        <p:nvPicPr>
          <p:cNvPr id="5" name="Picture 30" descr="CHINESE SOLDIER LAUNCHES FIRE ARROW">
            <a:hlinkClick r:id="rId3" action="ppaction://hlinksldjump"/>
            <a:extLst>
              <a:ext uri="{FF2B5EF4-FFF2-40B4-BE49-F238E27FC236}">
                <a16:creationId xmlns:a16="http://schemas.microsoft.com/office/drawing/2014/main" id="{52F8E1FB-5FE1-4CB4-A0FF-B9E005994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41" y="85492"/>
            <a:ext cx="1702360" cy="121110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6" descr="CHINESE REPULSE MONGOLS">
            <a:extLst>
              <a:ext uri="{FF2B5EF4-FFF2-40B4-BE49-F238E27FC236}">
                <a16:creationId xmlns:a16="http://schemas.microsoft.com/office/drawing/2014/main" id="{09A36679-221B-4077-9CDA-FC70D8F0772F}"/>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r="127" b="5333"/>
          <a:stretch>
            <a:fillRect/>
          </a:stretch>
        </p:blipFill>
        <p:spPr bwMode="auto">
          <a:xfrm>
            <a:off x="7126942" y="39297"/>
            <a:ext cx="1512700" cy="109593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6" descr="TSIOLKOVSKY ROCKET DESIGNS">
            <a:extLst>
              <a:ext uri="{FF2B5EF4-FFF2-40B4-BE49-F238E27FC236}">
                <a16:creationId xmlns:a16="http://schemas.microsoft.com/office/drawing/2014/main" id="{3A99D167-64E1-4F47-BA89-EE36E6DAD5CB}"/>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r="8218"/>
          <a:stretch>
            <a:fillRect/>
          </a:stretch>
        </p:blipFill>
        <p:spPr bwMode="auto">
          <a:xfrm>
            <a:off x="516406" y="3764324"/>
            <a:ext cx="1838410" cy="137917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5" descr="GPN-2002-000132">
            <a:extLst>
              <a:ext uri="{FF2B5EF4-FFF2-40B4-BE49-F238E27FC236}">
                <a16:creationId xmlns:a16="http://schemas.microsoft.com/office/drawing/2014/main" id="{52A4B315-AAB2-4D78-A5E6-6A22DA993B6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t="4276" r="3676" b="4489"/>
          <a:stretch>
            <a:fillRect/>
          </a:stretch>
        </p:blipFill>
        <p:spPr bwMode="auto">
          <a:xfrm>
            <a:off x="7500144" y="3331264"/>
            <a:ext cx="1643856" cy="191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43834CE-DFD0-44B9-8A09-ED01D295164B}"/>
              </a:ext>
            </a:extLst>
          </p:cNvPr>
          <p:cNvSpPr txBox="1"/>
          <p:nvPr/>
        </p:nvSpPr>
        <p:spPr>
          <a:xfrm>
            <a:off x="5688105" y="4383741"/>
            <a:ext cx="1586753" cy="738664"/>
          </a:xfrm>
          <a:prstGeom prst="rect">
            <a:avLst/>
          </a:prstGeom>
          <a:noFill/>
        </p:spPr>
        <p:txBody>
          <a:bodyPr wrap="square" rtlCol="0">
            <a:spAutoFit/>
          </a:bodyPr>
          <a:lstStyle/>
          <a:p>
            <a:r>
              <a:rPr lang="en-US" i="1" dirty="0">
                <a:latin typeface="Roboto Condensed Light" panose="020B0604020202020204" charset="0"/>
                <a:ea typeface="Roboto Condensed Light" panose="020B0604020202020204" charset="0"/>
              </a:rPr>
              <a:t>İlk </a:t>
            </a:r>
            <a:r>
              <a:rPr lang="en-US" i="1" dirty="0" err="1">
                <a:latin typeface="Roboto Condensed Light" panose="020B0604020202020204" charset="0"/>
                <a:ea typeface="Roboto Condensed Light" panose="020B0604020202020204" charset="0"/>
              </a:rPr>
              <a:t>Sıvı</a:t>
            </a:r>
            <a:r>
              <a:rPr lang="en-US" i="1" dirty="0">
                <a:latin typeface="Roboto Condensed Light" panose="020B0604020202020204" charset="0"/>
                <a:ea typeface="Roboto Condensed Light" panose="020B0604020202020204" charset="0"/>
              </a:rPr>
              <a:t> </a:t>
            </a:r>
            <a:r>
              <a:rPr lang="en-US" i="1" dirty="0" err="1">
                <a:latin typeface="Roboto Condensed Light" panose="020B0604020202020204" charset="0"/>
                <a:ea typeface="Roboto Condensed Light" panose="020B0604020202020204" charset="0"/>
              </a:rPr>
              <a:t>Yakıt</a:t>
            </a:r>
            <a:r>
              <a:rPr lang="en-US" i="1" dirty="0">
                <a:latin typeface="Roboto Condensed Light" panose="020B0604020202020204" charset="0"/>
                <a:ea typeface="Roboto Condensed Light" panose="020B0604020202020204" charset="0"/>
              </a:rPr>
              <a:t> </a:t>
            </a:r>
            <a:r>
              <a:rPr lang="en-US" i="1" dirty="0" err="1">
                <a:latin typeface="Roboto Condensed Light" panose="020B0604020202020204" charset="0"/>
                <a:ea typeface="Roboto Condensed Light" panose="020B0604020202020204" charset="0"/>
              </a:rPr>
              <a:t>kullanılmış</a:t>
            </a:r>
            <a:r>
              <a:rPr lang="en-US" i="1" dirty="0">
                <a:latin typeface="Roboto Condensed Light" panose="020B0604020202020204" charset="0"/>
                <a:ea typeface="Roboto Condensed Light" panose="020B0604020202020204" charset="0"/>
              </a:rPr>
              <a:t> </a:t>
            </a:r>
            <a:r>
              <a:rPr lang="en-US" i="1" dirty="0" err="1">
                <a:latin typeface="Roboto Condensed Light" panose="020B0604020202020204" charset="0"/>
                <a:ea typeface="Roboto Condensed Light" panose="020B0604020202020204" charset="0"/>
              </a:rPr>
              <a:t>roket</a:t>
            </a:r>
            <a:r>
              <a:rPr lang="en-US" i="1" dirty="0">
                <a:latin typeface="Roboto Condensed Light" panose="020B0604020202020204" charset="0"/>
                <a:ea typeface="Roboto Condensed Light" panose="020B0604020202020204" charset="0"/>
              </a:rPr>
              <a:t> - Goddard</a:t>
            </a:r>
          </a:p>
        </p:txBody>
      </p:sp>
      <p:sp>
        <p:nvSpPr>
          <p:cNvPr id="18" name="TextBox 17">
            <a:extLst>
              <a:ext uri="{FF2B5EF4-FFF2-40B4-BE49-F238E27FC236}">
                <a16:creationId xmlns:a16="http://schemas.microsoft.com/office/drawing/2014/main" id="{D37F0502-C52E-4F01-9BC3-CB37028DF11E}"/>
              </a:ext>
            </a:extLst>
          </p:cNvPr>
          <p:cNvSpPr txBox="1"/>
          <p:nvPr/>
        </p:nvSpPr>
        <p:spPr>
          <a:xfrm>
            <a:off x="2434707" y="4286688"/>
            <a:ext cx="1586753" cy="523220"/>
          </a:xfrm>
          <a:prstGeom prst="rect">
            <a:avLst/>
          </a:prstGeom>
          <a:noFill/>
        </p:spPr>
        <p:txBody>
          <a:bodyPr wrap="square" rtlCol="0">
            <a:spAutoFit/>
          </a:bodyPr>
          <a:lstStyle/>
          <a:p>
            <a:r>
              <a:rPr lang="en-US" i="1" dirty="0" err="1">
                <a:latin typeface="Roboto Condensed Light" panose="020B0604020202020204" charset="0"/>
                <a:ea typeface="Roboto Condensed Light" panose="020B0604020202020204" charset="0"/>
              </a:rPr>
              <a:t>K.Tsiolovsky</a:t>
            </a:r>
            <a:r>
              <a:rPr lang="en-US" i="1" dirty="0">
                <a:latin typeface="Roboto Condensed Light" panose="020B0604020202020204" charset="0"/>
                <a:ea typeface="Roboto Condensed Light" panose="020B0604020202020204" charset="0"/>
              </a:rPr>
              <a:t> </a:t>
            </a:r>
            <a:r>
              <a:rPr lang="en-US" i="1" dirty="0" err="1">
                <a:latin typeface="Roboto Condensed Light" panose="020B0604020202020204" charset="0"/>
                <a:ea typeface="Roboto Condensed Light" panose="020B0604020202020204" charset="0"/>
              </a:rPr>
              <a:t>Roket</a:t>
            </a:r>
            <a:r>
              <a:rPr lang="en-US" i="1" dirty="0">
                <a:latin typeface="Roboto Condensed Light" panose="020B0604020202020204" charset="0"/>
                <a:ea typeface="Roboto Condensed Light" panose="020B0604020202020204" charset="0"/>
              </a:rPr>
              <a:t> </a:t>
            </a:r>
          </a:p>
          <a:p>
            <a:r>
              <a:rPr lang="en-US" i="1" dirty="0" err="1">
                <a:latin typeface="Roboto Condensed Light" panose="020B0604020202020204" charset="0"/>
                <a:ea typeface="Roboto Condensed Light" panose="020B0604020202020204" charset="0"/>
              </a:rPr>
              <a:t>Tasarımları</a:t>
            </a:r>
            <a:endParaRPr lang="en-US" i="1" dirty="0">
              <a:latin typeface="Roboto Condensed Light" panose="020B0604020202020204" charset="0"/>
              <a:ea typeface="Roboto Condensed Light"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Raspberry Pi </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Rectangle 4">
            <a:extLst>
              <a:ext uri="{FF2B5EF4-FFF2-40B4-BE49-F238E27FC236}">
                <a16:creationId xmlns:a16="http://schemas.microsoft.com/office/drawing/2014/main" id="{1C0BC6FC-DCBE-4914-9E86-D1DF8F0996A7}"/>
              </a:ext>
            </a:extLst>
          </p:cNvPr>
          <p:cNvSpPr/>
          <p:nvPr/>
        </p:nvSpPr>
        <p:spPr>
          <a:xfrm>
            <a:off x="318568" y="852572"/>
            <a:ext cx="8733991" cy="738664"/>
          </a:xfrm>
          <a:prstGeom prst="rect">
            <a:avLst/>
          </a:prstGeom>
        </p:spPr>
        <p:txBody>
          <a:bodyPr wrap="square">
            <a:spAutoFit/>
          </a:bodyPr>
          <a:lstStyle/>
          <a:p>
            <a:r>
              <a:rPr lang="tr-TR" dirty="0">
                <a:latin typeface="Roboto Condensed Light" panose="020B0604020202020204" charset="0"/>
                <a:ea typeface="Roboto Condensed Light" panose="020B0604020202020204" charset="0"/>
              </a:rPr>
              <a:t>Raspberry Pi, İngilterde bulunan Raspberry Pi Vakfı tarafından desteklenen; öğrenci, amatör ve hobicilerin kullanımına sunulan kredi kartı büyüklüğünde, tek bir board'dan oluşan mini bilgisayardır.</a:t>
            </a:r>
          </a:p>
          <a:p>
            <a:endParaRPr lang="tr-TR" dirty="0">
              <a:latin typeface="Roboto Condensed Light" panose="020B0604020202020204" charset="0"/>
              <a:ea typeface="Roboto Condensed Light" panose="020B0604020202020204" charset="0"/>
            </a:endParaRPr>
          </a:p>
        </p:txBody>
      </p:sp>
      <p:pic>
        <p:nvPicPr>
          <p:cNvPr id="4098" name="Picture 2" descr="Raspberry Pi 4 tanıtıldı! 4K desteği geldi!">
            <a:hlinkClick r:id="rId3"/>
            <a:extLst>
              <a:ext uri="{FF2B5EF4-FFF2-40B4-BE49-F238E27FC236}">
                <a16:creationId xmlns:a16="http://schemas.microsoft.com/office/drawing/2014/main" id="{29E25745-FC73-46C9-A31D-EB5476EA2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630" y="1467999"/>
            <a:ext cx="3879850" cy="22075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5265CD-90F4-460F-BA89-F019B85E4743}"/>
              </a:ext>
            </a:extLst>
          </p:cNvPr>
          <p:cNvSpPr/>
          <p:nvPr/>
        </p:nvSpPr>
        <p:spPr>
          <a:xfrm>
            <a:off x="113554" y="3983151"/>
            <a:ext cx="8146525" cy="738664"/>
          </a:xfrm>
          <a:prstGeom prst="rect">
            <a:avLst/>
          </a:prstGeom>
        </p:spPr>
        <p:txBody>
          <a:bodyPr wrap="square">
            <a:spAutoFit/>
          </a:bodyPr>
          <a:lstStyle/>
          <a:p>
            <a:r>
              <a:rPr lang="tr-TR" dirty="0">
                <a:solidFill>
                  <a:srgbClr val="242424"/>
                </a:solidFill>
                <a:latin typeface="Roboto Condensed Light" panose="020B0604020202020204" charset="0"/>
                <a:ea typeface="Roboto Condensed Light" panose="020B0604020202020204" charset="0"/>
              </a:rPr>
              <a:t> 4 GB RAM , Bluetooth 5.0 , Ethernet Port,USB 2.0 ve USB3.0, 4K desteği. Full işletim sistemi kurulabiliyor</a:t>
            </a:r>
          </a:p>
          <a:p>
            <a:r>
              <a:rPr lang="tr-TR" dirty="0">
                <a:latin typeface="Roboto Condensed Light" panose="020B0604020202020204" charset="0"/>
                <a:ea typeface="Roboto Condensed Light" panose="020B0604020202020204" charset="0"/>
                <a:hlinkClick r:id="rId3"/>
              </a:rPr>
              <a:t>https://www.youtube.com/watch?v=sajBySPeYH0</a:t>
            </a:r>
            <a:r>
              <a:rPr lang="tr-TR" dirty="0"/>
              <a:t> – </a:t>
            </a:r>
            <a:r>
              <a:rPr lang="tr-TR" dirty="0">
                <a:latin typeface="Roboto Condensed Light" panose="020B0604020202020204" charset="0"/>
                <a:ea typeface="Roboto Condensed Light" panose="020B0604020202020204" charset="0"/>
              </a:rPr>
              <a:t>Full PC deneyimi verebiliyor. Bizim için çok önemli bir alet , fiyatı 35$ yani Türk Lirası ile 200 TL civarı</a:t>
            </a:r>
            <a:r>
              <a:rPr lang="tr-TR" dirty="0">
                <a:solidFill>
                  <a:srgbClr val="242424"/>
                </a:solidFill>
                <a:latin typeface="Roboto Condensed Light" panose="020B0604020202020204" charset="0"/>
                <a:ea typeface="Roboto Condensed Light" panose="020B0604020202020204" charset="0"/>
              </a:rPr>
              <a:t>.</a:t>
            </a:r>
            <a:endParaRPr lang="tr-TR"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71009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Raspberry Pi </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4" name="Picture 3">
            <a:extLst>
              <a:ext uri="{FF2B5EF4-FFF2-40B4-BE49-F238E27FC236}">
                <a16:creationId xmlns:a16="http://schemas.microsoft.com/office/drawing/2014/main" id="{06E98146-96B3-456D-A42A-2C7114A9DEDC}"/>
              </a:ext>
            </a:extLst>
          </p:cNvPr>
          <p:cNvPicPr>
            <a:picLocks noChangeAspect="1"/>
          </p:cNvPicPr>
          <p:nvPr/>
        </p:nvPicPr>
        <p:blipFill>
          <a:blip r:embed="rId3"/>
          <a:stretch>
            <a:fillRect/>
          </a:stretch>
        </p:blipFill>
        <p:spPr>
          <a:xfrm>
            <a:off x="1806734" y="782359"/>
            <a:ext cx="5210978" cy="4361141"/>
          </a:xfrm>
          <a:prstGeom prst="rect">
            <a:avLst/>
          </a:prstGeom>
        </p:spPr>
      </p:pic>
    </p:spTree>
    <p:extLst>
      <p:ext uri="{BB962C8B-B14F-4D97-AF65-F5344CB8AC3E}">
        <p14:creationId xmlns:p14="http://schemas.microsoft.com/office/powerpoint/2010/main" val="101630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STM32 ailesi mikrodenetleyiciler </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Rectangle 1">
            <a:extLst>
              <a:ext uri="{FF2B5EF4-FFF2-40B4-BE49-F238E27FC236}">
                <a16:creationId xmlns:a16="http://schemas.microsoft.com/office/drawing/2014/main" id="{8115F68C-FF5F-4918-88A3-D5BC4158911E}"/>
              </a:ext>
            </a:extLst>
          </p:cNvPr>
          <p:cNvSpPr/>
          <p:nvPr/>
        </p:nvSpPr>
        <p:spPr>
          <a:xfrm>
            <a:off x="416560" y="985521"/>
            <a:ext cx="7640320" cy="954107"/>
          </a:xfrm>
          <a:prstGeom prst="rect">
            <a:avLst/>
          </a:prstGeom>
        </p:spPr>
        <p:txBody>
          <a:bodyPr wrap="square">
            <a:spAutoFit/>
          </a:bodyPr>
          <a:lstStyle/>
          <a:p>
            <a:r>
              <a:rPr lang="tr-TR" dirty="0">
                <a:latin typeface="Roboto Condensed Light" panose="020B0604020202020204" charset="0"/>
                <a:ea typeface="Roboto Condensed Light" panose="020B0604020202020204" charset="0"/>
              </a:rPr>
              <a:t>Atmel AVR serisi 8 bittir ve saati bugünün standartlarına göre gülünç derecede yavaştır. Elbette, bazı düşük seviyeli programlar yapmaya istekli iseniz etkileyici bir hızla bazı şeyler yapabilirsiniz. Ancak bunu kendim bir hobi olarak yapıyorsanız ve kurulum düzeyindeki kodlarla uğraşmak istemeyebilirsiniz. Bu aşamada daha hızlı bir denetleyiciye ihtiyaç duyarsınız. Evet, STM32 en popüler mikrodenetleyicilerden biri.</a:t>
            </a:r>
          </a:p>
        </p:txBody>
      </p:sp>
      <p:pic>
        <p:nvPicPr>
          <p:cNvPr id="5" name="Picture 4">
            <a:extLst>
              <a:ext uri="{FF2B5EF4-FFF2-40B4-BE49-F238E27FC236}">
                <a16:creationId xmlns:a16="http://schemas.microsoft.com/office/drawing/2014/main" id="{948E85D4-983B-4EF0-8F8B-3EA2EB47C128}"/>
              </a:ext>
            </a:extLst>
          </p:cNvPr>
          <p:cNvPicPr>
            <a:picLocks noChangeAspect="1"/>
          </p:cNvPicPr>
          <p:nvPr/>
        </p:nvPicPr>
        <p:blipFill>
          <a:blip r:embed="rId3"/>
          <a:stretch>
            <a:fillRect/>
          </a:stretch>
        </p:blipFill>
        <p:spPr>
          <a:xfrm>
            <a:off x="2000334" y="1939628"/>
            <a:ext cx="4241800" cy="2700975"/>
          </a:xfrm>
          <a:prstGeom prst="rect">
            <a:avLst/>
          </a:prstGeom>
        </p:spPr>
      </p:pic>
    </p:spTree>
    <p:extLst>
      <p:ext uri="{BB962C8B-B14F-4D97-AF65-F5344CB8AC3E}">
        <p14:creationId xmlns:p14="http://schemas.microsoft.com/office/powerpoint/2010/main" val="322890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200" dirty="0"/>
              <a:t>STM32 ailesi mikrodenetleyiciler </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Rectangle 1">
            <a:extLst>
              <a:ext uri="{FF2B5EF4-FFF2-40B4-BE49-F238E27FC236}">
                <a16:creationId xmlns:a16="http://schemas.microsoft.com/office/drawing/2014/main" id="{8115F68C-FF5F-4918-88A3-D5BC4158911E}"/>
              </a:ext>
            </a:extLst>
          </p:cNvPr>
          <p:cNvSpPr/>
          <p:nvPr/>
        </p:nvSpPr>
        <p:spPr>
          <a:xfrm>
            <a:off x="416560" y="985521"/>
            <a:ext cx="7640320" cy="954107"/>
          </a:xfrm>
          <a:prstGeom prst="rect">
            <a:avLst/>
          </a:prstGeom>
        </p:spPr>
        <p:txBody>
          <a:bodyPr wrap="square">
            <a:spAutoFit/>
          </a:bodyPr>
          <a:lstStyle/>
          <a:p>
            <a:r>
              <a:rPr lang="tr-TR" dirty="0">
                <a:latin typeface="Roboto Condensed Light" panose="020B0604020202020204" charset="0"/>
                <a:ea typeface="Roboto Condensed Light" panose="020B0604020202020204" charset="0"/>
              </a:rPr>
              <a:t>Mikrodenetleyicilerde günümüz ve geleceğin endüstriyel mimarisi olarak kabul edilen ARM ve uygulamalarını öğrenmek bir ayrıcalıktır.</a:t>
            </a:r>
          </a:p>
          <a:p>
            <a:r>
              <a:rPr lang="tr-TR" b="1" dirty="0">
                <a:latin typeface="Roboto Condensed Light" panose="020B0604020202020204" charset="0"/>
                <a:ea typeface="Roboto Condensed Light" panose="020B0604020202020204" charset="0"/>
              </a:rPr>
              <a:t>ARM</a:t>
            </a:r>
            <a:r>
              <a:rPr lang="tr-TR" dirty="0">
                <a:latin typeface="Roboto Condensed Light" panose="020B0604020202020204" charset="0"/>
                <a:ea typeface="Roboto Condensed Light" panose="020B0604020202020204" charset="0"/>
              </a:rPr>
              <a:t>’nin 32 bitlik mimarisi; yüksek hız, performans ve görsellik (TFT, GLCD uygulamalar gibi) gerektiren uygulamalarda 8-bit mimarilere göre kıyaslanmayacak üstünlüktedi</a:t>
            </a:r>
          </a:p>
        </p:txBody>
      </p:sp>
      <p:pic>
        <p:nvPicPr>
          <p:cNvPr id="4" name="Picture 3">
            <a:extLst>
              <a:ext uri="{FF2B5EF4-FFF2-40B4-BE49-F238E27FC236}">
                <a16:creationId xmlns:a16="http://schemas.microsoft.com/office/drawing/2014/main" id="{632478CD-D45A-478E-B2C8-7D9F6A949853}"/>
              </a:ext>
            </a:extLst>
          </p:cNvPr>
          <p:cNvPicPr>
            <a:picLocks noChangeAspect="1"/>
          </p:cNvPicPr>
          <p:nvPr/>
        </p:nvPicPr>
        <p:blipFill>
          <a:blip r:embed="rId3"/>
          <a:stretch>
            <a:fillRect/>
          </a:stretch>
        </p:blipFill>
        <p:spPr>
          <a:xfrm>
            <a:off x="416560" y="1939628"/>
            <a:ext cx="2724115" cy="1375678"/>
          </a:xfrm>
          <a:prstGeom prst="rect">
            <a:avLst/>
          </a:prstGeom>
        </p:spPr>
      </p:pic>
      <p:sp>
        <p:nvSpPr>
          <p:cNvPr id="6" name="Rectangle 5">
            <a:extLst>
              <a:ext uri="{FF2B5EF4-FFF2-40B4-BE49-F238E27FC236}">
                <a16:creationId xmlns:a16="http://schemas.microsoft.com/office/drawing/2014/main" id="{71E39E69-F9E7-4A36-BEF0-9318B929056C}"/>
              </a:ext>
            </a:extLst>
          </p:cNvPr>
          <p:cNvSpPr/>
          <p:nvPr/>
        </p:nvSpPr>
        <p:spPr>
          <a:xfrm>
            <a:off x="3484880" y="2048530"/>
            <a:ext cx="4572000" cy="523220"/>
          </a:xfrm>
          <a:prstGeom prst="rect">
            <a:avLst/>
          </a:prstGeom>
        </p:spPr>
        <p:txBody>
          <a:bodyPr>
            <a:spAutoFit/>
          </a:bodyPr>
          <a:lstStyle/>
          <a:p>
            <a:r>
              <a:rPr lang="tr-TR" dirty="0">
                <a:hlinkClick r:id="rId4"/>
              </a:rPr>
              <a:t>https://www.theinquirer.net/inquirer/news/3082867/apple-arm-macbook-2020-bloomberg</a:t>
            </a:r>
            <a:endParaRPr lang="tr-TR" dirty="0"/>
          </a:p>
        </p:txBody>
      </p:sp>
      <p:sp>
        <p:nvSpPr>
          <p:cNvPr id="9" name="Rectangle 8">
            <a:extLst>
              <a:ext uri="{FF2B5EF4-FFF2-40B4-BE49-F238E27FC236}">
                <a16:creationId xmlns:a16="http://schemas.microsoft.com/office/drawing/2014/main" id="{84ECE7E4-C153-44D6-92F2-803E8BA28536}"/>
              </a:ext>
            </a:extLst>
          </p:cNvPr>
          <p:cNvSpPr/>
          <p:nvPr/>
        </p:nvSpPr>
        <p:spPr>
          <a:xfrm>
            <a:off x="416560" y="3515361"/>
            <a:ext cx="7640320" cy="1384995"/>
          </a:xfrm>
          <a:prstGeom prst="rect">
            <a:avLst/>
          </a:prstGeom>
        </p:spPr>
        <p:txBody>
          <a:bodyPr wrap="square">
            <a:spAutoFit/>
          </a:bodyPr>
          <a:lstStyle/>
          <a:p>
            <a:r>
              <a:rPr lang="tr-TR" dirty="0">
                <a:latin typeface="Roboto Condensed Light" panose="020B0604020202020204" charset="0"/>
                <a:ea typeface="Roboto Condensed Light" panose="020B0604020202020204" charset="0"/>
              </a:rPr>
              <a:t>ARM programlama öğrenmek gelecek için yapabileceğiniz en iyi katkı olacak.</a:t>
            </a:r>
          </a:p>
          <a:p>
            <a:r>
              <a:rPr lang="tr-TR" dirty="0">
                <a:latin typeface="Roboto Condensed Light" panose="020B0604020202020204" charset="0"/>
                <a:ea typeface="Roboto Condensed Light" panose="020B0604020202020204" charset="0"/>
              </a:rPr>
              <a:t>iPhone = ARM tabanlı A çipleri.</a:t>
            </a:r>
          </a:p>
          <a:p>
            <a:r>
              <a:rPr lang="tr-TR" dirty="0">
                <a:latin typeface="Roboto Condensed Light" panose="020B0604020202020204" charset="0"/>
                <a:ea typeface="Roboto Condensed Light" panose="020B0604020202020204" charset="0"/>
              </a:rPr>
              <a:t>Uydular = ARM tabanlı çipler</a:t>
            </a:r>
          </a:p>
          <a:p>
            <a:r>
              <a:rPr lang="tr-TR" dirty="0">
                <a:latin typeface="Roboto Condensed Light" panose="020B0604020202020204" charset="0"/>
                <a:ea typeface="Roboto Condensed Light" panose="020B0604020202020204" charset="0"/>
              </a:rPr>
              <a:t>Roket = ARM tabanlı çipler kullanılıyor.</a:t>
            </a:r>
          </a:p>
          <a:p>
            <a:r>
              <a:rPr lang="tr-TR" dirty="0">
                <a:latin typeface="Roboto Condensed Light" panose="020B0604020202020204" charset="0"/>
                <a:ea typeface="Roboto Condensed Light" panose="020B0604020202020204" charset="0"/>
              </a:rPr>
              <a:t>Akıllı TV, alarm, arabalar, kredi kartları?,wifi araçları, ... Akıllı TÜM CİHAZLAR.</a:t>
            </a:r>
          </a:p>
          <a:p>
            <a:endParaRPr lang="tr-TR"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036526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318887" y="3243210"/>
            <a:ext cx="5792955" cy="438909"/>
          </a:xfrm>
          <a:prstGeom prst="rect">
            <a:avLst/>
          </a:prstGeom>
        </p:spPr>
        <p:txBody>
          <a:bodyPr spcFirstLastPara="1" wrap="square" lIns="91425" tIns="91425" rIns="91425" bIns="91425" anchor="b" anchorCtr="0">
            <a:noAutofit/>
          </a:bodyPr>
          <a:lstStyle/>
          <a:p>
            <a:pPr lvl="0"/>
            <a:r>
              <a:rPr lang="tr-TR" sz="2200" dirty="0"/>
              <a:t>STM32 ailesi mikrode videonetleyiciler</a:t>
            </a:r>
            <a:br>
              <a:rPr lang="en-US" sz="2200" dirty="0"/>
            </a:br>
            <a:r>
              <a:rPr lang="en-US" sz="2200" dirty="0" err="1"/>
              <a:t>vakit</a:t>
            </a:r>
            <a:r>
              <a:rPr lang="en-US" sz="2200" dirty="0"/>
              <a:t> </a:t>
            </a:r>
            <a:r>
              <a:rPr lang="en-US" sz="2200" dirty="0" err="1"/>
              <a:t>kalırsa</a:t>
            </a:r>
            <a:r>
              <a:rPr lang="en-US" sz="2200" dirty="0"/>
              <a:t> </a:t>
            </a:r>
            <a:r>
              <a:rPr lang="en-US" sz="2200" dirty="0" err="1"/>
              <a:t>bilek</a:t>
            </a:r>
            <a:r>
              <a:rPr lang="en-US" sz="2200" dirty="0"/>
              <a:t> partner </a:t>
            </a:r>
            <a:r>
              <a:rPr lang="en-US" sz="2200" dirty="0">
                <a:sym typeface="Wingdings" panose="05000000000000000000" pitchFamily="2" charset="2"/>
              </a:rPr>
              <a:t></a:t>
            </a:r>
            <a:r>
              <a:rPr lang="tr-TR" sz="2200" dirty="0"/>
              <a:t> </a:t>
            </a:r>
            <a:br>
              <a:rPr lang="en-US" sz="2200" dirty="0"/>
            </a:br>
            <a:r>
              <a:rPr lang="en-US" sz="2400" dirty="0">
                <a:hlinkClick r:id="rId3"/>
              </a:rPr>
              <a:t>https://www.youtube.com/watch?v=qFbfDGLy3UM</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Tree>
    <p:extLst>
      <p:ext uri="{BB962C8B-B14F-4D97-AF65-F5344CB8AC3E}">
        <p14:creationId xmlns:p14="http://schemas.microsoft.com/office/powerpoint/2010/main" val="3784576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Sensörler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Rectangle 1">
            <a:extLst>
              <a:ext uri="{FF2B5EF4-FFF2-40B4-BE49-F238E27FC236}">
                <a16:creationId xmlns:a16="http://schemas.microsoft.com/office/drawing/2014/main" id="{C8D725AB-6DEB-472F-8E77-FAC7D79704A4}"/>
              </a:ext>
            </a:extLst>
          </p:cNvPr>
          <p:cNvSpPr/>
          <p:nvPr/>
        </p:nvSpPr>
        <p:spPr>
          <a:xfrm>
            <a:off x="1835234" y="1126653"/>
            <a:ext cx="4572000" cy="523220"/>
          </a:xfrm>
          <a:prstGeom prst="rect">
            <a:avLst/>
          </a:prstGeom>
        </p:spPr>
        <p:txBody>
          <a:bodyPr>
            <a:spAutoFit/>
          </a:bodyPr>
          <a:lstStyle/>
          <a:p>
            <a:r>
              <a:rPr lang="en-US" dirty="0" err="1">
                <a:solidFill>
                  <a:srgbClr val="222222"/>
                </a:solidFill>
                <a:latin typeface="Roboto Condensed Light" panose="020B0604020202020204" charset="0"/>
                <a:ea typeface="Roboto Condensed Light" panose="020B0604020202020204" charset="0"/>
              </a:rPr>
              <a:t>İnsanların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yerine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çevremizdeki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fiziksel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ortam</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sıcaklık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basınç</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uzaklık</a:t>
            </a:r>
            <a:r>
              <a:rPr lang="en-US" dirty="0">
                <a:solidFill>
                  <a:srgbClr val="222222"/>
                </a:solidFill>
                <a:latin typeface="Roboto Condensed Light" panose="020B0604020202020204" charset="0"/>
                <a:ea typeface="Roboto Condensed Light" panose="020B0604020202020204" charset="0"/>
              </a:rPr>
              <a:t> vb.) </a:t>
            </a:r>
            <a:r>
              <a:rPr lang="en-US" dirty="0" err="1">
                <a:solidFill>
                  <a:srgbClr val="222222"/>
                </a:solidFill>
                <a:latin typeface="Roboto Condensed Light" panose="020B0604020202020204" charset="0"/>
                <a:ea typeface="Roboto Condensed Light" panose="020B0604020202020204" charset="0"/>
              </a:rPr>
              <a:t>değişikliklerini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algılayan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cihazlara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denir</a:t>
            </a:r>
            <a:r>
              <a:rPr lang="en-US" dirty="0">
                <a:solidFill>
                  <a:srgbClr val="222222"/>
                </a:solidFill>
                <a:latin typeface="Roboto Condensed Light" panose="020B0604020202020204" charset="0"/>
                <a:ea typeface="Roboto Condensed Light" panose="020B0604020202020204" charset="0"/>
              </a:rPr>
              <a:t>. </a:t>
            </a:r>
            <a:endParaRPr lang="en-US" dirty="0">
              <a:latin typeface="Roboto Condensed Light" panose="020B0604020202020204" charset="0"/>
              <a:ea typeface="Roboto Condensed Light" panose="020B0604020202020204" charset="0"/>
            </a:endParaRPr>
          </a:p>
        </p:txBody>
      </p:sp>
      <p:sp>
        <p:nvSpPr>
          <p:cNvPr id="3" name="Rectangle 2">
            <a:extLst>
              <a:ext uri="{FF2B5EF4-FFF2-40B4-BE49-F238E27FC236}">
                <a16:creationId xmlns:a16="http://schemas.microsoft.com/office/drawing/2014/main" id="{8B4F5ADF-5D52-4B2C-B657-EEDBD6F51EF1}"/>
              </a:ext>
            </a:extLst>
          </p:cNvPr>
          <p:cNvSpPr/>
          <p:nvPr/>
        </p:nvSpPr>
        <p:spPr>
          <a:xfrm>
            <a:off x="0" y="2063587"/>
            <a:ext cx="4572000" cy="4324261"/>
          </a:xfrm>
          <a:prstGeom prst="rect">
            <a:avLst/>
          </a:prstGeom>
        </p:spPr>
        <p:txBody>
          <a:bodyPr>
            <a:spAutoFit/>
          </a:bodyPr>
          <a:lstStyle/>
          <a:p>
            <a:r>
              <a:rPr lang="en-US" sz="1100" b="1" i="1" dirty="0" err="1">
                <a:solidFill>
                  <a:srgbClr val="222222"/>
                </a:solidFill>
                <a:latin typeface="Roboto Condensed Light" panose="020B0604020202020204" charset="0"/>
                <a:ea typeface="Roboto Condensed Light" panose="020B0604020202020204" charset="0"/>
              </a:rPr>
              <a:t>Kalp</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Atışı</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Hızı</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b="1" i="1" dirty="0">
                <a:solidFill>
                  <a:srgbClr val="222222"/>
                </a:solidFill>
                <a:latin typeface="Roboto Condensed Light" panose="020B0604020202020204" charset="0"/>
                <a:ea typeface="Roboto Condensed Light" panose="020B0604020202020204" charset="0"/>
              </a:rPr>
              <a: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Kalp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atış</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sensörü</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sayesinde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kalp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atışı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hızınızı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kolaylıkla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takip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edebilirsiniz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Cihazların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arka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kamerasının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hemen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altında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bulunan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sensörün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üzerine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parmaklarınızı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koyarak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gerçekleştirebileceğiniz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gibi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bu</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sayede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kalp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atışı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hızınızı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ölçebilir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cihazınıza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ölçümleri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kayıt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edebilir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egzersiz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öncesi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ve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sonrasında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kalp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atışı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hızlarınızı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karşılaştırabilirsiniz</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err="1">
                <a:solidFill>
                  <a:srgbClr val="222222"/>
                </a:solidFill>
                <a:latin typeface="Roboto Condensed Light" panose="020B0604020202020204" charset="0"/>
                <a:ea typeface="Roboto Condensed Light" panose="020B0604020202020204" charset="0"/>
              </a:rPr>
              <a:t>Parmak</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izi</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Akıllı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telefonunun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güvenlik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düzeyini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üst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seviyeye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taşıyan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bu</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sayesinde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cihazınıza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farklı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parmak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izleri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kaydedebilirsiniz</a:t>
            </a:r>
            <a:r>
              <a:rPr lang="en-US" sz="1100" i="1" dirty="0">
                <a:solidFill>
                  <a:srgbClr val="222222"/>
                </a:solidFill>
                <a:latin typeface="Roboto Condensed Light" panose="020B0604020202020204" charset="0"/>
                <a:ea typeface="Roboto Condensed Light" panose="020B0604020202020204" charset="0"/>
              </a:rPr>
              <a:t>. Bu </a:t>
            </a:r>
            <a:r>
              <a:rPr lang="en-US" sz="1100" i="1" dirty="0" err="1">
                <a:solidFill>
                  <a:srgbClr val="222222"/>
                </a:solidFill>
                <a:latin typeface="Roboto Condensed Light" panose="020B0604020202020204" charset="0"/>
                <a:ea typeface="Roboto Condensed Light" panose="020B0604020202020204" charset="0"/>
              </a:rPr>
              <a:t>sayede</a:t>
            </a:r>
            <a:r>
              <a:rPr lang="en-US" sz="1100" i="1" dirty="0">
                <a:solidFill>
                  <a:srgbClr val="222222"/>
                </a:solidFill>
                <a:latin typeface="Roboto Condensed Light" panose="020B0604020202020204" charset="0"/>
                <a:ea typeface="Roboto Condensed Light" panose="020B0604020202020204" charset="0"/>
              </a:rPr>
              <a:t> de </a:t>
            </a:r>
            <a:r>
              <a:rPr lang="en-US" sz="1100" i="1" dirty="0" err="1">
                <a:solidFill>
                  <a:srgbClr val="222222"/>
                </a:solidFill>
                <a:latin typeface="Roboto Condensed Light" panose="020B0604020202020204" charset="0"/>
                <a:ea typeface="Roboto Condensed Light" panose="020B0604020202020204" charset="0"/>
              </a:rPr>
              <a:t>cihazınız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üzerinde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parmak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izi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okuyucu</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sensörüne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parmak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izinizi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okutarak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telefonun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ana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ekran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kilidini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kolaylıkla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açabilirsiniz</a:t>
            </a:r>
            <a:r>
              <a:rPr lang="en-US" sz="1100" i="1" dirty="0">
                <a:solidFill>
                  <a:srgbClr val="222222"/>
                </a:solidFill>
                <a:latin typeface="Roboto Condensed Light" panose="020B0604020202020204" charset="0"/>
                <a:ea typeface="Roboto Condensed Light" panose="020B0604020202020204" charset="0"/>
              </a:rPr>
              <a:t>. Bunun </a:t>
            </a:r>
            <a:r>
              <a:rPr lang="en-US" sz="1100" i="1" dirty="0" err="1">
                <a:solidFill>
                  <a:srgbClr val="222222"/>
                </a:solidFill>
                <a:latin typeface="Roboto Condensed Light" panose="020B0604020202020204" charset="0"/>
                <a:ea typeface="Roboto Condensed Light" panose="020B0604020202020204" charset="0"/>
              </a:rPr>
              <a:t>yanında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mobil</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ödeme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ve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dosyalara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kişisel</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kilit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koyma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işlemlerinizde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kullanabileceğiniz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gibi</a:t>
            </a:r>
            <a:r>
              <a:rPr lang="en-US" sz="1100" i="1" dirty="0">
                <a:solidFill>
                  <a:srgbClr val="222222"/>
                </a:solidFill>
                <a:latin typeface="Roboto Condensed Light" panose="020B0604020202020204" charset="0"/>
                <a:ea typeface="Roboto Condensed Light" panose="020B0604020202020204" charset="0"/>
              </a:rPr>
              <a:t> online </a:t>
            </a:r>
            <a:r>
              <a:rPr lang="en-US" sz="1100" i="1" dirty="0" err="1">
                <a:solidFill>
                  <a:srgbClr val="222222"/>
                </a:solidFill>
                <a:latin typeface="Roboto Condensed Light" panose="020B0604020202020204" charset="0"/>
                <a:ea typeface="Roboto Condensed Light" panose="020B0604020202020204" charset="0"/>
              </a:rPr>
              <a:t>ödeme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servisi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üzerinden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yapacağınız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parasal</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işlemlerinizi</a:t>
            </a:r>
            <a:r>
              <a:rPr lang="en-US" sz="1100" i="1" dirty="0">
                <a:solidFill>
                  <a:srgbClr val="222222"/>
                </a:solidFill>
                <a:latin typeface="Roboto Condensed Light" panose="020B0604020202020204" charset="0"/>
                <a:ea typeface="Roboto Condensed Light" panose="020B0604020202020204" charset="0"/>
              </a:rPr>
              <a:t> de </a:t>
            </a:r>
            <a:r>
              <a:rPr lang="en-US" sz="1100" i="1" dirty="0" err="1">
                <a:solidFill>
                  <a:srgbClr val="222222"/>
                </a:solidFill>
                <a:latin typeface="Roboto Condensed Light" panose="020B0604020202020204" charset="0"/>
                <a:ea typeface="Roboto Condensed Light" panose="020B0604020202020204" charset="0"/>
              </a:rPr>
              <a:t>güvenli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şekilde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yerine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getirebilirsiniz</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err="1">
                <a:solidFill>
                  <a:srgbClr val="222222"/>
                </a:solidFill>
                <a:latin typeface="Roboto Condensed Light" panose="020B0604020202020204" charset="0"/>
                <a:ea typeface="Roboto Condensed Light" panose="020B0604020202020204" charset="0"/>
              </a:rPr>
              <a:t>Barometre</a:t>
            </a:r>
            <a:r>
              <a:rPr lang="en-US" sz="1100" b="1" i="1" dirty="0">
                <a:solidFill>
                  <a:srgbClr val="222222"/>
                </a:solidFill>
                <a:latin typeface="Roboto Condensed Light" panose="020B0604020202020204" charset="0"/>
                <a:ea typeface="Roboto Condensed Light" panose="020B0604020202020204" charset="0"/>
              </a:rPr>
              <a: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Yüksek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yere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dağa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tırmanırken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kullanabileceğiniz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bu</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aktivite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esnasında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yaktığınız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kalori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miktarını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hatasız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bir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şekilde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hesaplayabilir</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a:solidFill>
                  <a:srgbClr val="222222"/>
                </a:solidFill>
                <a:latin typeface="Roboto Condensed Light" panose="020B0604020202020204" charset="0"/>
                <a:ea typeface="Roboto Condensed Light" panose="020B0604020202020204" charset="0"/>
              </a:rPr>
              <a:t>Hall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b="1" i="1" dirty="0">
                <a:solidFill>
                  <a:srgbClr val="222222"/>
                </a:solidFill>
                <a:latin typeface="Roboto Condensed Light" panose="020B0604020202020204" charset="0"/>
                <a:ea typeface="Roboto Condensed Light" panose="020B0604020202020204" charset="0"/>
              </a:rPr>
              <a: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Cihazın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katlanabilen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kapak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durumunu</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algılayan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sensör</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kapağı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açtığınızda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ekran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ışığının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aktif</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olmasını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kapandığında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ise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ışığın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otomatik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olarak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kapanmasını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sağlar</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a:solidFill>
                  <a:srgbClr val="222222"/>
                </a:solidFill>
                <a:latin typeface="Roboto Condensed Light" panose="020B0604020202020204" charset="0"/>
                <a:ea typeface="Roboto Condensed Light" panose="020B0604020202020204" charset="0"/>
              </a:rPr>
              <a:t>RGB </a:t>
            </a:r>
            <a:r>
              <a:rPr lang="en-US" sz="1100" b="1" i="1" dirty="0" err="1">
                <a:solidFill>
                  <a:srgbClr val="222222"/>
                </a:solidFill>
                <a:latin typeface="Roboto Condensed Light" panose="020B0604020202020204" charset="0"/>
                <a:ea typeface="Roboto Condensed Light" panose="020B0604020202020204" charset="0"/>
              </a:rPr>
              <a:t>Ortam</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Işığı</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Cihaz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ekranını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otomatik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olarak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aydınlatabildiği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gibi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karanlık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ortamlarda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kısarak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gözlerin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rahatsız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olmasını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engeller</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a:solidFill>
                  <a:srgbClr val="222222"/>
                </a:solidFill>
                <a:latin typeface="Roboto Condensed Light" panose="020B0604020202020204" charset="0"/>
                <a:ea typeface="Roboto Condensed Light" panose="020B0604020202020204" charset="0"/>
              </a:rPr>
              <a:t>El </a:t>
            </a:r>
            <a:r>
              <a:rPr lang="en-US" sz="1100" b="1" i="1" dirty="0" err="1">
                <a:solidFill>
                  <a:srgbClr val="222222"/>
                </a:solidFill>
                <a:latin typeface="Roboto Condensed Light" panose="020B0604020202020204" charset="0"/>
                <a:ea typeface="Roboto Condensed Light" panose="020B0604020202020204" charset="0"/>
              </a:rPr>
              <a:t>Hareketi</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b="1" i="1" dirty="0">
                <a:solidFill>
                  <a:srgbClr val="222222"/>
                </a:solidFill>
                <a:latin typeface="Roboto Condensed Light" panose="020B0604020202020204" charset="0"/>
                <a:ea typeface="Roboto Condensed Light" panose="020B0604020202020204" charset="0"/>
              </a:rPr>
              <a: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Telefonunuza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dokunmadan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sadece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elinizi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hareket</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ettirerek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ile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etkileşimde</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bulunmanızı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sağlar</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err="1">
                <a:solidFill>
                  <a:srgbClr val="222222"/>
                </a:solidFill>
                <a:latin typeface="Roboto Condensed Light" panose="020B0604020202020204" charset="0"/>
                <a:ea typeface="Roboto Condensed Light" panose="020B0604020202020204" charset="0"/>
              </a:rPr>
              <a:t>Yakınlık</a:t>
            </a:r>
            <a:r>
              <a:rPr lang="en-US" sz="1100" b="1" i="1" dirty="0">
                <a:solidFill>
                  <a:srgbClr val="222222"/>
                </a:solidFill>
                <a:latin typeface="Roboto Condensed Light" panose="020B0604020202020204" charset="0"/>
                <a:ea typeface="Roboto Condensed Light" panose="020B0604020202020204" charset="0"/>
              </a:rPr>
              <a:t> </a:t>
            </a:r>
            <a:r>
              <a:rPr lang="en-US" sz="1100" b="1" i="1" dirty="0" err="1">
                <a:solidFill>
                  <a:srgbClr val="222222"/>
                </a:solidFill>
                <a:latin typeface="Roboto Condensed Light" panose="020B0604020202020204" charset="0"/>
                <a:ea typeface="Roboto Condensed Light" panose="020B0604020202020204" charset="0"/>
              </a:rPr>
              <a:t>Sensörü</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görüşmesi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yaptığınız</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sırada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ekranı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kapatarak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güç</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tüketimini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azami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oranda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azaltır</a:t>
            </a:r>
            <a:r>
              <a:rPr lang="en-US" sz="1100" i="1" dirty="0">
                <a:solidFill>
                  <a:srgbClr val="222222"/>
                </a:solidFill>
                <a:latin typeface="Roboto Condensed Light" panose="020B0604020202020204" charset="0"/>
                <a:ea typeface="Roboto Condensed Light" panose="020B0604020202020204" charset="0"/>
              </a:rPr>
              <a:t>.</a:t>
            </a:r>
          </a:p>
          <a:p>
            <a:r>
              <a:rPr lang="en-US" sz="1100" b="1" i="1" dirty="0" err="1">
                <a:solidFill>
                  <a:srgbClr val="222222"/>
                </a:solidFill>
                <a:latin typeface="Roboto Condensed Light" panose="020B0604020202020204" charset="0"/>
                <a:ea typeface="Roboto Condensed Light" panose="020B0604020202020204" charset="0"/>
              </a:rPr>
              <a:t>Jiroskop</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Telefon</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ekranını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yukarı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ya</a:t>
            </a:r>
            <a:r>
              <a:rPr lang="en-US" sz="1100" i="1" dirty="0">
                <a:solidFill>
                  <a:srgbClr val="222222"/>
                </a:solidFill>
                <a:latin typeface="Roboto Condensed Light" panose="020B0604020202020204" charset="0"/>
                <a:ea typeface="Roboto Condensed Light" panose="020B0604020202020204" charset="0"/>
              </a:rPr>
              <a:t> da </a:t>
            </a:r>
            <a:r>
              <a:rPr lang="en-US" sz="1100" i="1" dirty="0" err="1">
                <a:solidFill>
                  <a:srgbClr val="222222"/>
                </a:solidFill>
                <a:latin typeface="Roboto Condensed Light" panose="020B0604020202020204" charset="0"/>
                <a:ea typeface="Roboto Condensed Light" panose="020B0604020202020204" charset="0"/>
              </a:rPr>
              <a:t>aşağı</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eğerek</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kolaylıkla</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metinleri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okuyabilmenizi</a:t>
            </a:r>
            <a:r>
              <a:rPr lang="en-US" sz="1100" i="1" dirty="0">
                <a:solidFill>
                  <a:srgbClr val="222222"/>
                </a:solidFill>
                <a:latin typeface="Roboto Condensed Light" panose="020B0604020202020204" charset="0"/>
                <a:ea typeface="Roboto Condensed Light" panose="020B0604020202020204" charset="0"/>
              </a:rPr>
              <a:t> </a:t>
            </a:r>
            <a:r>
              <a:rPr lang="en-US" sz="1100" i="1" dirty="0" err="1">
                <a:solidFill>
                  <a:srgbClr val="222222"/>
                </a:solidFill>
                <a:latin typeface="Roboto Condensed Light" panose="020B0604020202020204" charset="0"/>
                <a:ea typeface="Roboto Condensed Light" panose="020B0604020202020204" charset="0"/>
              </a:rPr>
              <a:t>sağlar</a:t>
            </a:r>
            <a:r>
              <a:rPr lang="en-US" sz="1100" i="1" dirty="0">
                <a:solidFill>
                  <a:srgbClr val="222222"/>
                </a:solidFill>
                <a:latin typeface="Roboto Condensed Light" panose="020B0604020202020204" charset="0"/>
                <a:ea typeface="Roboto Condensed Light" panose="020B0604020202020204" charset="0"/>
              </a:rPr>
              <a:t>.</a:t>
            </a:r>
          </a:p>
        </p:txBody>
      </p:sp>
      <p:sp>
        <p:nvSpPr>
          <p:cNvPr id="4" name="Rectangle 3">
            <a:extLst>
              <a:ext uri="{FF2B5EF4-FFF2-40B4-BE49-F238E27FC236}">
                <a16:creationId xmlns:a16="http://schemas.microsoft.com/office/drawing/2014/main" id="{86523616-EE1A-441D-8986-FA944FC79BE9}"/>
              </a:ext>
            </a:extLst>
          </p:cNvPr>
          <p:cNvSpPr/>
          <p:nvPr/>
        </p:nvSpPr>
        <p:spPr>
          <a:xfrm>
            <a:off x="4437089" y="1985280"/>
            <a:ext cx="4572000" cy="3108543"/>
          </a:xfrm>
          <a:prstGeom prst="rect">
            <a:avLst/>
          </a:prstGeom>
        </p:spPr>
        <p:txBody>
          <a:bodyPr>
            <a:spAutoFit/>
          </a:bodyPr>
          <a:lstStyle/>
          <a:p>
            <a:r>
              <a:rPr lang="en-US" b="1" dirty="0" err="1">
                <a:solidFill>
                  <a:srgbClr val="222222"/>
                </a:solidFill>
                <a:latin typeface="Roboto Condensed Light" panose="020B0604020202020204" charset="0"/>
                <a:ea typeface="Roboto Condensed Light" panose="020B0604020202020204" charset="0"/>
              </a:rPr>
              <a:t>Hareket</a:t>
            </a:r>
            <a:r>
              <a:rPr lang="en-US" b="1" dirty="0">
                <a:solidFill>
                  <a:srgbClr val="222222"/>
                </a:solidFill>
                <a:latin typeface="Roboto Condensed Light" panose="020B0604020202020204" charset="0"/>
                <a:ea typeface="Roboto Condensed Light" panose="020B0604020202020204" charset="0"/>
              </a:rPr>
              <a:t> </a:t>
            </a:r>
            <a:r>
              <a:rPr lang="en-US" b="1" dirty="0" err="1">
                <a:solidFill>
                  <a:srgbClr val="222222"/>
                </a:solidFill>
                <a:latin typeface="Roboto Condensed Light" panose="020B0604020202020204" charset="0"/>
                <a:ea typeface="Roboto Condensed Light" panose="020B0604020202020204" charset="0"/>
              </a:rPr>
              <a:t>Sensörü</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Telefonunuzda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bulunan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Adımölçer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uygulamasıyla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entegre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çalışabilen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bu</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zinde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kalmak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konusunda</a:t>
            </a:r>
            <a:r>
              <a:rPr lang="en-US" dirty="0">
                <a:solidFill>
                  <a:srgbClr val="222222"/>
                </a:solidFill>
                <a:latin typeface="Roboto Condensed Light" panose="020B0604020202020204" charset="0"/>
                <a:ea typeface="Roboto Condensed Light" panose="020B0604020202020204" charset="0"/>
              </a:rPr>
              <a:t> size </a:t>
            </a:r>
            <a:r>
              <a:rPr lang="en-US" dirty="0" err="1">
                <a:solidFill>
                  <a:srgbClr val="222222"/>
                </a:solidFill>
                <a:latin typeface="Roboto Condensed Light" panose="020B0604020202020204" charset="0"/>
                <a:ea typeface="Roboto Condensed Light" panose="020B0604020202020204" charset="0"/>
              </a:rPr>
              <a:t>yardımcı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olabilecek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farklı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özellikler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sunmaktadır</a:t>
            </a:r>
            <a:r>
              <a:rPr lang="en-US" dirty="0">
                <a:solidFill>
                  <a:srgbClr val="222222"/>
                </a:solidFill>
                <a:latin typeface="Roboto Condensed Light" panose="020B0604020202020204" charset="0"/>
                <a:ea typeface="Roboto Condensed Light" panose="020B0604020202020204" charset="0"/>
              </a:rPr>
              <a:t>.</a:t>
            </a:r>
          </a:p>
          <a:p>
            <a:r>
              <a:rPr lang="en-US" b="1" dirty="0" err="1">
                <a:solidFill>
                  <a:srgbClr val="222222"/>
                </a:solidFill>
                <a:latin typeface="Roboto Condensed Light" panose="020B0604020202020204" charset="0"/>
                <a:ea typeface="Roboto Condensed Light" panose="020B0604020202020204" charset="0"/>
              </a:rPr>
              <a:t>Jeomanyetik</a:t>
            </a:r>
            <a:r>
              <a:rPr lang="en-US" b="1" dirty="0">
                <a:solidFill>
                  <a:srgbClr val="222222"/>
                </a:solidFill>
                <a:latin typeface="Roboto Condensed Light" panose="020B0604020202020204" charset="0"/>
                <a:ea typeface="Roboto Condensed Light" panose="020B0604020202020204" charset="0"/>
              </a:rPr>
              <a:t> </a:t>
            </a:r>
            <a:r>
              <a:rPr lang="en-US" b="1"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Kuzey</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Güney</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Batı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Doğu</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gibi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yönleri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hatasız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olarak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saptayabilen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bu</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haritadan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faydalanarak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hatasız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yön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tayini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yapabilmektedir</a:t>
            </a:r>
            <a:r>
              <a:rPr lang="en-US" dirty="0">
                <a:solidFill>
                  <a:srgbClr val="222222"/>
                </a:solidFill>
                <a:latin typeface="Roboto Condensed Light" panose="020B0604020202020204" charset="0"/>
                <a:ea typeface="Roboto Condensed Light" panose="020B0604020202020204" charset="0"/>
              </a:rPr>
              <a:t>.</a:t>
            </a:r>
          </a:p>
          <a:p>
            <a:r>
              <a:rPr lang="en-US" b="1" dirty="0">
                <a:solidFill>
                  <a:srgbClr val="222222"/>
                </a:solidFill>
                <a:latin typeface="Roboto Condensed Light" panose="020B0604020202020204" charset="0"/>
                <a:ea typeface="Roboto Condensed Light" panose="020B0604020202020204" charset="0"/>
              </a:rPr>
              <a:t>Smart Interaction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Akıllı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televizyonları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sesiniz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veya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elinizin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hareketleri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ile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kontrol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edebileceğiniz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kumanda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nerde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sorusunu</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geçmişte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bırakacak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başarılı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çalışma</a:t>
            </a:r>
            <a:r>
              <a:rPr lang="en-US" dirty="0">
                <a:solidFill>
                  <a:srgbClr val="222222"/>
                </a:solidFill>
                <a:latin typeface="Roboto Condensed Light" panose="020B0604020202020204" charset="0"/>
                <a:ea typeface="Roboto Condensed Light" panose="020B0604020202020204" charset="0"/>
              </a:rPr>
              <a:t>.</a:t>
            </a:r>
          </a:p>
          <a:p>
            <a:r>
              <a:rPr lang="en-US" b="1" dirty="0" err="1">
                <a:solidFill>
                  <a:srgbClr val="222222"/>
                </a:solidFill>
                <a:latin typeface="Roboto Condensed Light" panose="020B0604020202020204" charset="0"/>
                <a:ea typeface="Roboto Condensed Light" panose="020B0604020202020204" charset="0"/>
              </a:rPr>
              <a:t>Arabaların</a:t>
            </a:r>
            <a:r>
              <a:rPr lang="en-US" b="1" dirty="0">
                <a:solidFill>
                  <a:srgbClr val="222222"/>
                </a:solidFill>
                <a:latin typeface="Roboto Condensed Light" panose="020B0604020202020204" charset="0"/>
                <a:ea typeface="Roboto Condensed Light" panose="020B0604020202020204" charset="0"/>
              </a:rPr>
              <a:t> </a:t>
            </a:r>
            <a:r>
              <a:rPr lang="en-US" b="1" dirty="0" err="1">
                <a:solidFill>
                  <a:srgbClr val="222222"/>
                </a:solidFill>
                <a:latin typeface="Roboto Condensed Light" panose="020B0604020202020204" charset="0"/>
                <a:ea typeface="Roboto Condensed Light" panose="020B0604020202020204" charset="0"/>
              </a:rPr>
              <a:t>olmazsa</a:t>
            </a:r>
            <a:r>
              <a:rPr lang="en-US" b="1" dirty="0">
                <a:solidFill>
                  <a:srgbClr val="222222"/>
                </a:solidFill>
                <a:latin typeface="Roboto Condensed Light" panose="020B0604020202020204" charset="0"/>
                <a:ea typeface="Roboto Condensed Light" panose="020B0604020202020204" charset="0"/>
              </a:rPr>
              <a:t> </a:t>
            </a:r>
            <a:r>
              <a:rPr lang="en-US" b="1" dirty="0" err="1">
                <a:solidFill>
                  <a:srgbClr val="222222"/>
                </a:solidFill>
                <a:latin typeface="Roboto Condensed Light" panose="020B0604020202020204" charset="0"/>
                <a:ea typeface="Roboto Condensed Light" panose="020B0604020202020204" charset="0"/>
              </a:rPr>
              <a:t>olması</a:t>
            </a:r>
            <a:r>
              <a:rPr lang="en-US" dirty="0">
                <a:solidFill>
                  <a:srgbClr val="222222"/>
                </a:solidFill>
                <a:latin typeface="Roboto Condensed Light" panose="020B0604020202020204" charset="0"/>
                <a:ea typeface="Roboto Condensed Light" panose="020B0604020202020204" charset="0"/>
              </a:rPr>
              <a:t>: Park – Far – </a:t>
            </a:r>
            <a:r>
              <a:rPr lang="en-US" dirty="0" err="1">
                <a:solidFill>
                  <a:srgbClr val="222222"/>
                </a:solidFill>
                <a:latin typeface="Roboto Condensed Light" panose="020B0604020202020204" charset="0"/>
                <a:ea typeface="Roboto Condensed Light" panose="020B0604020202020204" charset="0"/>
              </a:rPr>
              <a:t>Yağmur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Sensörü</a:t>
            </a:r>
            <a:endParaRPr lang="en-US" b="1" dirty="0">
              <a:solidFill>
                <a:srgbClr val="222222"/>
              </a:solidFill>
              <a:latin typeface="Roboto Condensed Light" panose="020B0604020202020204" charset="0"/>
              <a:ea typeface="Roboto Condensed Light" panose="020B0604020202020204" charset="0"/>
            </a:endParaRPr>
          </a:p>
          <a:p>
            <a:r>
              <a:rPr lang="en-US" b="1" dirty="0">
                <a:solidFill>
                  <a:srgbClr val="222222"/>
                </a:solidFill>
                <a:latin typeface="Roboto Condensed Light" panose="020B0604020202020204" charset="0"/>
                <a:ea typeface="Roboto Condensed Light" panose="020B0604020202020204" charset="0"/>
              </a:rPr>
              <a:t>RADAR</a:t>
            </a:r>
          </a:p>
          <a:p>
            <a:r>
              <a:rPr lang="en-US" b="1" dirty="0">
                <a:solidFill>
                  <a:srgbClr val="222222"/>
                </a:solidFill>
                <a:latin typeface="Roboto Condensed Light" panose="020B0604020202020204" charset="0"/>
                <a:ea typeface="Roboto Condensed Light" panose="020B0604020202020204" charset="0"/>
              </a:rPr>
              <a:t>GPS</a:t>
            </a:r>
          </a:p>
          <a:p>
            <a:r>
              <a:rPr lang="en-US" b="1" dirty="0">
                <a:solidFill>
                  <a:srgbClr val="222222"/>
                </a:solidFill>
                <a:latin typeface="Roboto Condensed Light" panose="020B0604020202020204" charset="0"/>
                <a:ea typeface="Roboto Condensed Light" panose="020B0604020202020204" charset="0"/>
              </a:rPr>
              <a:t>LIDAR ….</a:t>
            </a:r>
          </a:p>
        </p:txBody>
      </p:sp>
    </p:spTree>
    <p:extLst>
      <p:ext uri="{BB962C8B-B14F-4D97-AF65-F5344CB8AC3E}">
        <p14:creationId xmlns:p14="http://schemas.microsoft.com/office/powerpoint/2010/main" val="2034993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Sensörler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Rectangle 4">
            <a:extLst>
              <a:ext uri="{FF2B5EF4-FFF2-40B4-BE49-F238E27FC236}">
                <a16:creationId xmlns:a16="http://schemas.microsoft.com/office/drawing/2014/main" id="{E3BF170D-2810-402B-AE9E-BCEC11915F9B}"/>
              </a:ext>
            </a:extLst>
          </p:cNvPr>
          <p:cNvSpPr/>
          <p:nvPr/>
        </p:nvSpPr>
        <p:spPr>
          <a:xfrm>
            <a:off x="147918" y="2281357"/>
            <a:ext cx="4235824" cy="3108543"/>
          </a:xfrm>
          <a:prstGeom prst="rect">
            <a:avLst/>
          </a:prstGeom>
        </p:spPr>
        <p:txBody>
          <a:bodyPr wrap="square">
            <a:spAutoFit/>
          </a:bodyPr>
          <a:lstStyle/>
          <a:p>
            <a:r>
              <a:rPr lang="en-US" b="1" dirty="0">
                <a:solidFill>
                  <a:srgbClr val="222222"/>
                </a:solidFill>
                <a:latin typeface="Roboto Condensed Light" panose="020B0604020202020204" charset="0"/>
                <a:ea typeface="Roboto Condensed Light" panose="020B0604020202020204" charset="0"/>
              </a:rPr>
              <a:t>Analog </a:t>
            </a:r>
            <a:r>
              <a:rPr lang="en-US" b="1" dirty="0" err="1">
                <a:solidFill>
                  <a:srgbClr val="222222"/>
                </a:solidFill>
                <a:latin typeface="Roboto Condensed Light" panose="020B0604020202020204" charset="0"/>
                <a:ea typeface="Roboto Condensed Light" panose="020B0604020202020204" charset="0"/>
              </a:rPr>
              <a:t>sensörler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algıladıkları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fiziksel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büyüklüğe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orantılı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olarak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değişen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akım</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veya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gerilim</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çıktısı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verirler</a:t>
            </a:r>
            <a:r>
              <a:rPr lang="en-US" dirty="0">
                <a:solidFill>
                  <a:srgbClr val="222222"/>
                </a:solidFill>
                <a:latin typeface="Roboto Condensed Light" panose="020B0604020202020204" charset="0"/>
                <a:ea typeface="Roboto Condensed Light" panose="020B0604020202020204" charset="0"/>
              </a:rPr>
              <a:t>. Bu </a:t>
            </a:r>
            <a:r>
              <a:rPr lang="en-US" dirty="0" err="1">
                <a:solidFill>
                  <a:srgbClr val="222222"/>
                </a:solidFill>
                <a:latin typeface="Roboto Condensed Light" panose="020B0604020202020204" charset="0"/>
                <a:ea typeface="Roboto Condensed Light" panose="020B0604020202020204" charset="0"/>
              </a:rPr>
              <a:t>tipte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dijital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çalışan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kontrol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kartlarımıza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bağlayabilmek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için</a:t>
            </a:r>
            <a:r>
              <a:rPr lang="en-US" dirty="0">
                <a:solidFill>
                  <a:srgbClr val="222222"/>
                </a:solidFill>
                <a:latin typeface="Roboto Condensed Light" panose="020B0604020202020204" charset="0"/>
                <a:ea typeface="Roboto Condensed Light" panose="020B0604020202020204" charset="0"/>
              </a:rPr>
              <a:t> analog-</a:t>
            </a:r>
            <a:r>
              <a:rPr lang="en-US" dirty="0" err="1">
                <a:solidFill>
                  <a:srgbClr val="222222"/>
                </a:solidFill>
                <a:latin typeface="Roboto Condensed Light" panose="020B0604020202020204" charset="0"/>
                <a:ea typeface="Roboto Condensed Light" panose="020B0604020202020204" charset="0"/>
              </a:rPr>
              <a:t>dijital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çeviriciler</a:t>
            </a:r>
            <a:r>
              <a:rPr lang="en-US" dirty="0">
                <a:solidFill>
                  <a:srgbClr val="222222"/>
                </a:solidFill>
                <a:latin typeface="Roboto Condensed Light" panose="020B0604020202020204" charset="0"/>
                <a:ea typeface="Roboto Condensed Light" panose="020B0604020202020204" charset="0"/>
              </a:rPr>
              <a:t> (ADC) </a:t>
            </a:r>
            <a:r>
              <a:rPr lang="en-US" dirty="0" err="1">
                <a:solidFill>
                  <a:srgbClr val="222222"/>
                </a:solidFill>
                <a:latin typeface="Roboto Condensed Light" panose="020B0604020202020204" charset="0"/>
                <a:ea typeface="Roboto Condensed Light" panose="020B0604020202020204" charset="0"/>
              </a:rPr>
              <a:t>kullanılır</a:t>
            </a:r>
            <a:r>
              <a:rPr lang="en-US" dirty="0">
                <a:solidFill>
                  <a:srgbClr val="222222"/>
                </a:solidFill>
                <a:latin typeface="Roboto Condensed Light" panose="020B0604020202020204" charset="0"/>
                <a:ea typeface="Roboto Condensed Light" panose="020B0604020202020204" charset="0"/>
              </a:rPr>
              <a:t>. Analog-</a:t>
            </a:r>
            <a:r>
              <a:rPr lang="en-US" dirty="0" err="1">
                <a:solidFill>
                  <a:srgbClr val="222222"/>
                </a:solidFill>
                <a:latin typeface="Roboto Condensed Light" panose="020B0604020202020204" charset="0"/>
                <a:ea typeface="Roboto Condensed Light" panose="020B0604020202020204" charset="0"/>
              </a:rPr>
              <a:t>dijital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çeviriciler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mikrokontrolcüler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içerisinde</a:t>
            </a:r>
            <a:r>
              <a:rPr lang="en-US" dirty="0">
                <a:solidFill>
                  <a:srgbClr val="222222"/>
                </a:solidFill>
                <a:latin typeface="Roboto Condensed Light" panose="020B0604020202020204" charset="0"/>
                <a:ea typeface="Roboto Condensed Light" panose="020B0604020202020204" charset="0"/>
              </a:rPr>
              <a:t> de </a:t>
            </a:r>
            <a:r>
              <a:rPr lang="en-US" dirty="0" err="1">
                <a:solidFill>
                  <a:srgbClr val="222222"/>
                </a:solidFill>
                <a:latin typeface="Roboto Condensed Light" panose="020B0604020202020204" charset="0"/>
                <a:ea typeface="Roboto Condensed Light" panose="020B0604020202020204" charset="0"/>
              </a:rPr>
              <a:t>yer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alacağı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gibi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örn</a:t>
            </a:r>
            <a:r>
              <a:rPr lang="en-US" dirty="0">
                <a:solidFill>
                  <a:srgbClr val="222222"/>
                </a:solidFill>
                <a:latin typeface="Roboto Condensed Light" panose="020B0604020202020204" charset="0"/>
                <a:ea typeface="Roboto Condensed Light" panose="020B0604020202020204" charset="0"/>
              </a:rPr>
              <a:t>. Arduino analog </a:t>
            </a:r>
            <a:r>
              <a:rPr lang="en-US" dirty="0" err="1">
                <a:solidFill>
                  <a:srgbClr val="222222"/>
                </a:solidFill>
                <a:latin typeface="Roboto Condensed Light" panose="020B0604020202020204" charset="0"/>
                <a:ea typeface="Roboto Condensed Light" panose="020B0604020202020204" charset="0"/>
              </a:rPr>
              <a:t>giriş</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pinleri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sayısının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veya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hassasiyetinin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yetmemesi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durumunda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harici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olarak</a:t>
            </a:r>
            <a:r>
              <a:rPr lang="en-US" dirty="0">
                <a:solidFill>
                  <a:srgbClr val="222222"/>
                </a:solidFill>
                <a:latin typeface="Roboto Condensed Light" panose="020B0604020202020204" charset="0"/>
                <a:ea typeface="Roboto Condensed Light" panose="020B0604020202020204" charset="0"/>
              </a:rPr>
              <a:t> da </a:t>
            </a:r>
            <a:r>
              <a:rPr lang="en-US" dirty="0" err="1">
                <a:solidFill>
                  <a:srgbClr val="222222"/>
                </a:solidFill>
                <a:latin typeface="Roboto Condensed Light" panose="020B0604020202020204" charset="0"/>
                <a:ea typeface="Roboto Condensed Light" panose="020B0604020202020204" charset="0"/>
              </a:rPr>
              <a:t>bağlanabilirler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Popüler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tek</a:t>
            </a:r>
            <a:r>
              <a:rPr lang="en-US" dirty="0">
                <a:solidFill>
                  <a:srgbClr val="222222"/>
                </a:solidFill>
                <a:latin typeface="Roboto Condensed Light" panose="020B0604020202020204" charset="0"/>
                <a:ea typeface="Roboto Condensed Light" panose="020B0604020202020204" charset="0"/>
              </a:rPr>
              <a:t> kart </a:t>
            </a:r>
            <a:r>
              <a:rPr lang="en-US" dirty="0" err="1">
                <a:solidFill>
                  <a:srgbClr val="222222"/>
                </a:solidFill>
                <a:latin typeface="Roboto Condensed Light" panose="020B0604020202020204" charset="0"/>
                <a:ea typeface="Roboto Condensed Light" panose="020B0604020202020204" charset="0"/>
              </a:rPr>
              <a:t>bilgisayar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olan</a:t>
            </a:r>
            <a:r>
              <a:rPr lang="en-US" dirty="0">
                <a:solidFill>
                  <a:srgbClr val="222222"/>
                </a:solidFill>
                <a:latin typeface="Roboto Condensed Light" panose="020B0604020202020204" charset="0"/>
                <a:ea typeface="Roboto Condensed Light" panose="020B0604020202020204" charset="0"/>
              </a:rPr>
              <a:t> Raspberry Pi </a:t>
            </a:r>
            <a:r>
              <a:rPr lang="en-US" dirty="0" err="1">
                <a:solidFill>
                  <a:srgbClr val="222222"/>
                </a:solidFill>
                <a:latin typeface="Roboto Condensed Light" panose="020B0604020202020204" charset="0"/>
                <a:ea typeface="Roboto Condensed Light" panose="020B0604020202020204" charset="0"/>
              </a:rPr>
              <a:t>ise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maalesef</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dahili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olarak</a:t>
            </a:r>
            <a:r>
              <a:rPr lang="en-US" dirty="0">
                <a:solidFill>
                  <a:srgbClr val="222222"/>
                </a:solidFill>
                <a:latin typeface="Roboto Condensed Light" panose="020B0604020202020204" charset="0"/>
                <a:ea typeface="Roboto Condensed Light" panose="020B0604020202020204" charset="0"/>
              </a:rPr>
              <a:t> analog-</a:t>
            </a:r>
            <a:r>
              <a:rPr lang="en-US" dirty="0" err="1">
                <a:solidFill>
                  <a:srgbClr val="222222"/>
                </a:solidFill>
                <a:latin typeface="Roboto Condensed Light" panose="020B0604020202020204" charset="0"/>
                <a:ea typeface="Roboto Condensed Light" panose="020B0604020202020204" charset="0"/>
              </a:rPr>
              <a:t>dijital</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çeviriciye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sahip</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değildir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Dolayısıyla</a:t>
            </a:r>
            <a:r>
              <a:rPr lang="en-US" dirty="0">
                <a:solidFill>
                  <a:srgbClr val="222222"/>
                </a:solidFill>
                <a:latin typeface="Roboto Condensed Light" panose="020B0604020202020204" charset="0"/>
                <a:ea typeface="Roboto Condensed Light" panose="020B0604020202020204" charset="0"/>
              </a:rPr>
              <a:t> analog </a:t>
            </a:r>
            <a:r>
              <a:rPr lang="en-US" dirty="0" err="1">
                <a:solidFill>
                  <a:srgbClr val="222222"/>
                </a:solidFill>
                <a:latin typeface="Roboto Condensed Light" panose="020B0604020202020204" charset="0"/>
                <a:ea typeface="Roboto Condensed Light" panose="020B0604020202020204" charset="0"/>
              </a:rPr>
              <a:t>girişe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ihtiyaç</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duyduğumuzda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harici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entegre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kullanmamız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gerekecektir</a:t>
            </a:r>
            <a:r>
              <a:rPr lang="en-US" dirty="0">
                <a:solidFill>
                  <a:srgbClr val="222222"/>
                </a:solidFill>
                <a:latin typeface="Roboto Condensed Light" panose="020B0604020202020204" charset="0"/>
                <a:ea typeface="Roboto Condensed Light" panose="020B0604020202020204" charset="0"/>
              </a:rPr>
              <a:t>.</a:t>
            </a:r>
          </a:p>
          <a:p>
            <a:br>
              <a:rPr lang="en-US" dirty="0">
                <a:latin typeface="Roboto Condensed Light" panose="020B0604020202020204" charset="0"/>
                <a:ea typeface="Roboto Condensed Light" panose="020B0604020202020204" charset="0"/>
              </a:rPr>
            </a:br>
            <a:endParaRPr lang="en-US" dirty="0">
              <a:latin typeface="Roboto Condensed Light" panose="020B0604020202020204" charset="0"/>
              <a:ea typeface="Roboto Condensed Light" panose="020B0604020202020204" charset="0"/>
            </a:endParaRPr>
          </a:p>
        </p:txBody>
      </p:sp>
      <p:sp>
        <p:nvSpPr>
          <p:cNvPr id="6" name="Rectangle 5">
            <a:extLst>
              <a:ext uri="{FF2B5EF4-FFF2-40B4-BE49-F238E27FC236}">
                <a16:creationId xmlns:a16="http://schemas.microsoft.com/office/drawing/2014/main" id="{EF9C8B21-A36D-465F-A7A1-A58757634321}"/>
              </a:ext>
            </a:extLst>
          </p:cNvPr>
          <p:cNvSpPr/>
          <p:nvPr/>
        </p:nvSpPr>
        <p:spPr>
          <a:xfrm>
            <a:off x="4424082" y="2833703"/>
            <a:ext cx="4572000" cy="1600438"/>
          </a:xfrm>
          <a:prstGeom prst="rect">
            <a:avLst/>
          </a:prstGeom>
        </p:spPr>
        <p:txBody>
          <a:bodyPr>
            <a:spAutoFit/>
          </a:bodyPr>
          <a:lstStyle/>
          <a:p>
            <a:r>
              <a:rPr lang="en-US" b="1" dirty="0" err="1">
                <a:solidFill>
                  <a:srgbClr val="222222"/>
                </a:solidFill>
                <a:latin typeface="Roboto Condensed Light" panose="020B0604020202020204" charset="0"/>
                <a:ea typeface="Roboto Condensed Light" panose="020B0604020202020204" charset="0"/>
              </a:rPr>
              <a:t>Dijital</a:t>
            </a:r>
            <a:r>
              <a:rPr lang="en-US" b="1" dirty="0">
                <a:solidFill>
                  <a:srgbClr val="222222"/>
                </a:solidFill>
                <a:latin typeface="Roboto Condensed Light" panose="020B0604020202020204" charset="0"/>
                <a:ea typeface="Roboto Condensed Light" panose="020B0604020202020204" charset="0"/>
              </a:rPr>
              <a:t> </a:t>
            </a:r>
            <a:r>
              <a:rPr lang="en-US" b="1" dirty="0" err="1">
                <a:solidFill>
                  <a:srgbClr val="222222"/>
                </a:solidFill>
                <a:latin typeface="Roboto Condensed Light" panose="020B0604020202020204" charset="0"/>
                <a:ea typeface="Roboto Condensed Light" panose="020B0604020202020204" charset="0"/>
              </a:rPr>
              <a:t>sensörler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ise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genellikle</a:t>
            </a:r>
            <a:r>
              <a:rPr lang="en-US" dirty="0">
                <a:solidFill>
                  <a:srgbClr val="222222"/>
                </a:solidFill>
                <a:latin typeface="Roboto Condensed Light" panose="020B0604020202020204" charset="0"/>
                <a:ea typeface="Roboto Condensed Light" panose="020B0604020202020204" charset="0"/>
              </a:rPr>
              <a:t> I2C, SPI, </a:t>
            </a:r>
            <a:r>
              <a:rPr lang="en-US" dirty="0" err="1">
                <a:solidFill>
                  <a:srgbClr val="222222"/>
                </a:solidFill>
                <a:latin typeface="Roboto Condensed Light" panose="020B0604020202020204" charset="0"/>
                <a:ea typeface="Roboto Condensed Light" panose="020B0604020202020204" charset="0"/>
              </a:rPr>
              <a:t>OneWire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vb</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haberleşme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protokolü</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aracılığıyla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bilgisayar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mikroişlemci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ile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konuşurlar</a:t>
            </a:r>
            <a:r>
              <a:rPr lang="en-US" dirty="0">
                <a:solidFill>
                  <a:srgbClr val="222222"/>
                </a:solidFill>
                <a:latin typeface="Roboto Condensed Light" panose="020B0604020202020204" charset="0"/>
                <a:ea typeface="Roboto Condensed Light" panose="020B0604020202020204" charset="0"/>
              </a:rPr>
              <a:t>. Bunun </a:t>
            </a:r>
            <a:r>
              <a:rPr lang="en-US" dirty="0" err="1">
                <a:solidFill>
                  <a:srgbClr val="222222"/>
                </a:solidFill>
                <a:latin typeface="Roboto Condensed Light" panose="020B0604020202020204" charset="0"/>
                <a:ea typeface="Roboto Condensed Light" panose="020B0604020202020204" charset="0"/>
              </a:rPr>
              <a:t>yanı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sıra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çoğu</a:t>
            </a:r>
            <a:r>
              <a:rPr lang="en-US" dirty="0">
                <a:solidFill>
                  <a:srgbClr val="222222"/>
                </a:solidFill>
                <a:latin typeface="Roboto Condensed Light" panose="020B0604020202020204" charset="0"/>
                <a:ea typeface="Roboto Condensed Light" panose="020B0604020202020204" charset="0"/>
              </a:rPr>
              <a:t> analog </a:t>
            </a:r>
            <a:r>
              <a:rPr lang="en-US"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op-amp </a:t>
            </a:r>
            <a:r>
              <a:rPr lang="en-US" dirty="0" err="1">
                <a:solidFill>
                  <a:srgbClr val="222222"/>
                </a:solidFill>
                <a:latin typeface="Roboto Condensed Light" panose="020B0604020202020204" charset="0"/>
                <a:ea typeface="Roboto Condensed Light" panose="020B0604020202020204" charset="0"/>
              </a:rPr>
              <a:t>ile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birlikte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kullanılarak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belirli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seviye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üzerinde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lojik</a:t>
            </a:r>
            <a:r>
              <a:rPr lang="en-US" dirty="0">
                <a:solidFill>
                  <a:srgbClr val="222222"/>
                </a:solidFill>
                <a:latin typeface="Roboto Condensed Light" panose="020B0604020202020204" charset="0"/>
                <a:ea typeface="Roboto Condensed Light" panose="020B0604020202020204" charset="0"/>
              </a:rPr>
              <a:t> 1 (</a:t>
            </a:r>
            <a:r>
              <a:rPr lang="en-US" dirty="0" err="1">
                <a:solidFill>
                  <a:srgbClr val="222222"/>
                </a:solidFill>
                <a:latin typeface="Roboto Condensed Light" panose="020B0604020202020204" charset="0"/>
                <a:ea typeface="Roboto Condensed Light" panose="020B0604020202020204" charset="0"/>
              </a:rPr>
              <a:t>genellikle</a:t>
            </a:r>
            <a:r>
              <a:rPr lang="en-US" dirty="0">
                <a:solidFill>
                  <a:srgbClr val="222222"/>
                </a:solidFill>
                <a:latin typeface="Roboto Condensed Light" panose="020B0604020202020204" charset="0"/>
                <a:ea typeface="Roboto Condensed Light" panose="020B0604020202020204" charset="0"/>
              </a:rPr>
              <a:t> 5V </a:t>
            </a:r>
            <a:r>
              <a:rPr lang="en-US" dirty="0" err="1">
                <a:solidFill>
                  <a:srgbClr val="222222"/>
                </a:solidFill>
                <a:latin typeface="Roboto Condensed Light" panose="020B0604020202020204" charset="0"/>
                <a:ea typeface="Roboto Condensed Light" panose="020B0604020202020204" charset="0"/>
              </a:rPr>
              <a:t>veya</a:t>
            </a:r>
            <a:r>
              <a:rPr lang="en-US" dirty="0">
                <a:solidFill>
                  <a:srgbClr val="222222"/>
                </a:solidFill>
                <a:latin typeface="Roboto Condensed Light" panose="020B0604020202020204" charset="0"/>
                <a:ea typeface="Roboto Condensed Light" panose="020B0604020202020204" charset="0"/>
              </a:rPr>
              <a:t> 3.3V) </a:t>
            </a:r>
            <a:r>
              <a:rPr lang="en-US" dirty="0" err="1">
                <a:solidFill>
                  <a:srgbClr val="222222"/>
                </a:solidFill>
                <a:latin typeface="Roboto Condensed Light" panose="020B0604020202020204" charset="0"/>
                <a:ea typeface="Roboto Condensed Light" panose="020B0604020202020204" charset="0"/>
              </a:rPr>
              <a:t>çıkışı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verecek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şekilde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kullanılabilir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Böylelikle</a:t>
            </a:r>
            <a:r>
              <a:rPr lang="en-US" dirty="0">
                <a:solidFill>
                  <a:srgbClr val="222222"/>
                </a:solidFill>
                <a:latin typeface="Roboto Condensed Light" panose="020B0604020202020204" charset="0"/>
                <a:ea typeface="Roboto Condensed Light" panose="020B0604020202020204" charset="0"/>
              </a:rPr>
              <a:t> analog </a:t>
            </a:r>
            <a:r>
              <a:rPr lang="en-US" dirty="0" err="1">
                <a:solidFill>
                  <a:srgbClr val="222222"/>
                </a:solidFill>
                <a:latin typeface="Roboto Condensed Light" panose="020B0604020202020204" charset="0"/>
                <a:ea typeface="Roboto Condensed Light" panose="020B0604020202020204" charset="0"/>
              </a:rPr>
              <a:t>çıkışlı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sensörler</a:t>
            </a:r>
            <a:r>
              <a:rPr lang="en-US" dirty="0">
                <a:solidFill>
                  <a:srgbClr val="222222"/>
                </a:solidFill>
                <a:latin typeface="Roboto Condensed Light" panose="020B0604020202020204" charset="0"/>
                <a:ea typeface="Roboto Condensed Light" panose="020B0604020202020204" charset="0"/>
              </a:rPr>
              <a:t>, Raspberry Pi </a:t>
            </a:r>
            <a:r>
              <a:rPr lang="en-US" dirty="0" err="1">
                <a:solidFill>
                  <a:srgbClr val="222222"/>
                </a:solidFill>
                <a:latin typeface="Roboto Condensed Light" panose="020B0604020202020204" charset="0"/>
                <a:ea typeface="Roboto Condensed Light" panose="020B0604020202020204" charset="0"/>
              </a:rPr>
              <a:t>gibi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ADC’ye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sahip</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olmayan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kontrolcüler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ile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kullanılabilir</a:t>
            </a:r>
            <a:r>
              <a:rPr lang="en-US" dirty="0">
                <a:solidFill>
                  <a:srgbClr val="222222"/>
                </a:solidFill>
                <a:latin typeface="Roboto Condensed Light" panose="020B0604020202020204" charset="0"/>
                <a:ea typeface="Roboto Condensed Light" panose="020B0604020202020204" charset="0"/>
              </a:rPr>
              <a:t>.</a:t>
            </a:r>
            <a:endParaRPr lang="en-US" dirty="0">
              <a:latin typeface="Roboto Condensed Light" panose="020B0604020202020204" charset="0"/>
              <a:ea typeface="Roboto Condensed Light" panose="020B0604020202020204" charset="0"/>
            </a:endParaRPr>
          </a:p>
        </p:txBody>
      </p:sp>
      <p:pic>
        <p:nvPicPr>
          <p:cNvPr id="1026" name="Picture 2" descr="Sensörlerin Çalışma Prensibi">
            <a:extLst>
              <a:ext uri="{FF2B5EF4-FFF2-40B4-BE49-F238E27FC236}">
                <a16:creationId xmlns:a16="http://schemas.microsoft.com/office/drawing/2014/main" id="{77F6251C-EC6E-4681-8BF0-9060F579E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888" y="889255"/>
            <a:ext cx="2618535" cy="117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528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Sensörler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3" name="Picture 2">
            <a:extLst>
              <a:ext uri="{FF2B5EF4-FFF2-40B4-BE49-F238E27FC236}">
                <a16:creationId xmlns:a16="http://schemas.microsoft.com/office/drawing/2014/main" id="{B78606A4-934A-480E-856C-A90CA7B81A38}"/>
              </a:ext>
            </a:extLst>
          </p:cNvPr>
          <p:cNvPicPr>
            <a:picLocks noChangeAspect="1"/>
          </p:cNvPicPr>
          <p:nvPr/>
        </p:nvPicPr>
        <p:blipFill>
          <a:blip r:embed="rId3"/>
          <a:stretch>
            <a:fillRect/>
          </a:stretch>
        </p:blipFill>
        <p:spPr>
          <a:xfrm>
            <a:off x="54561" y="539426"/>
            <a:ext cx="3825825" cy="2115797"/>
          </a:xfrm>
          <a:prstGeom prst="rect">
            <a:avLst/>
          </a:prstGeom>
        </p:spPr>
      </p:pic>
      <p:sp>
        <p:nvSpPr>
          <p:cNvPr id="4" name="Rectangle 3">
            <a:extLst>
              <a:ext uri="{FF2B5EF4-FFF2-40B4-BE49-F238E27FC236}">
                <a16:creationId xmlns:a16="http://schemas.microsoft.com/office/drawing/2014/main" id="{8AE5A31E-1D56-4A4B-AADA-CE443B3892AD}"/>
              </a:ext>
            </a:extLst>
          </p:cNvPr>
          <p:cNvSpPr/>
          <p:nvPr/>
        </p:nvSpPr>
        <p:spPr>
          <a:xfrm>
            <a:off x="0" y="2881106"/>
            <a:ext cx="4572000" cy="2031325"/>
          </a:xfrm>
          <a:prstGeom prst="rect">
            <a:avLst/>
          </a:prstGeom>
        </p:spPr>
        <p:txBody>
          <a:bodyPr>
            <a:spAutoFit/>
          </a:bodyPr>
          <a:lstStyle/>
          <a:p>
            <a:r>
              <a:rPr lang="en-US" b="1" u="sng" dirty="0" err="1">
                <a:solidFill>
                  <a:srgbClr val="111111"/>
                </a:solidFill>
                <a:latin typeface="Roboto Condensed Light" panose="020B0604020202020204" charset="0"/>
                <a:ea typeface="Roboto Condensed Light" panose="020B0604020202020204" charset="0"/>
              </a:rPr>
              <a:t>Ultrasonik</a:t>
            </a:r>
            <a:r>
              <a:rPr lang="en-US" b="1" u="sng" dirty="0">
                <a:solidFill>
                  <a:srgbClr val="111111"/>
                </a:solidFill>
                <a:latin typeface="Roboto Condensed Light" panose="020B0604020202020204" charset="0"/>
                <a:ea typeface="Roboto Condensed Light" panose="020B0604020202020204" charset="0"/>
              </a:rPr>
              <a:t> </a:t>
            </a:r>
            <a:r>
              <a:rPr lang="en-US" b="1" u="sng" dirty="0" err="1">
                <a:solidFill>
                  <a:srgbClr val="111111"/>
                </a:solidFill>
                <a:latin typeface="Roboto Condensed Light" panose="020B0604020202020204" charset="0"/>
                <a:ea typeface="Roboto Condensed Light" panose="020B0604020202020204" charset="0"/>
              </a:rPr>
              <a:t>Sensör</a:t>
            </a:r>
            <a:r>
              <a:rPr lang="en-US" b="1" u="sng" dirty="0">
                <a:solidFill>
                  <a:srgbClr val="111111"/>
                </a:solidFill>
                <a:latin typeface="Roboto Condensed Light" panose="020B0604020202020204" charset="0"/>
                <a:ea typeface="Roboto Condensed Light" panose="020B0604020202020204" charset="0"/>
              </a:rPr>
              <a:t> </a:t>
            </a:r>
            <a:r>
              <a:rPr lang="en-US" b="1" u="sng" dirty="0" err="1">
                <a:solidFill>
                  <a:srgbClr val="111111"/>
                </a:solidFill>
                <a:latin typeface="Roboto Condensed Light" panose="020B0604020202020204" charset="0"/>
                <a:ea typeface="Roboto Condensed Light" panose="020B0604020202020204" charset="0"/>
              </a:rPr>
              <a:t>Nedir</a:t>
            </a:r>
            <a:r>
              <a:rPr lang="en-US" b="1" u="sng" dirty="0">
                <a:solidFill>
                  <a:srgbClr val="111111"/>
                </a:solidFill>
                <a:latin typeface="Roboto Condensed Light" panose="020B0604020202020204" charset="0"/>
                <a:ea typeface="Roboto Condensed Light" panose="020B0604020202020204" charset="0"/>
              </a:rPr>
              <a:t>?</a:t>
            </a:r>
            <a:endParaRPr lang="en-US" dirty="0">
              <a:solidFill>
                <a:srgbClr val="111111"/>
              </a:solidFill>
              <a:latin typeface="Roboto Condensed Light" panose="020B0604020202020204" charset="0"/>
              <a:ea typeface="Roboto Condensed Light" panose="020B0604020202020204" charset="0"/>
            </a:endParaRPr>
          </a:p>
          <a:p>
            <a:r>
              <a:rPr lang="en-US" dirty="0" err="1">
                <a:solidFill>
                  <a:srgbClr val="222222"/>
                </a:solidFill>
                <a:latin typeface="Roboto Condensed Light" panose="020B0604020202020204" charset="0"/>
                <a:ea typeface="Roboto Condensed Light" panose="020B0604020202020204" charset="0"/>
              </a:rPr>
              <a:t>Ultrasonik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ismini</a:t>
            </a:r>
            <a:r>
              <a:rPr lang="en-US" dirty="0">
                <a:solidFill>
                  <a:srgbClr val="222222"/>
                </a:solidFill>
                <a:latin typeface="Roboto Condensed Light" panose="020B0604020202020204" charset="0"/>
                <a:ea typeface="Roboto Condensed Light" panose="020B0604020202020204" charset="0"/>
              </a:rPr>
              <a:t> “ultra” </a:t>
            </a:r>
            <a:r>
              <a:rPr lang="en-US" dirty="0" err="1">
                <a:solidFill>
                  <a:srgbClr val="222222"/>
                </a:solidFill>
                <a:latin typeface="Roboto Condensed Light" panose="020B0604020202020204" charset="0"/>
                <a:ea typeface="Roboto Condensed Light" panose="020B0604020202020204" charset="0"/>
              </a:rPr>
              <a:t>ve</a:t>
            </a:r>
            <a:r>
              <a:rPr lang="en-US" dirty="0">
                <a:solidFill>
                  <a:srgbClr val="222222"/>
                </a:solidFill>
                <a:latin typeface="Roboto Condensed Light" panose="020B0604020202020204" charset="0"/>
                <a:ea typeface="Roboto Condensed Light" panose="020B0604020202020204" charset="0"/>
              </a:rPr>
              <a:t> “sonic” </a:t>
            </a:r>
            <a:r>
              <a:rPr lang="en-US" dirty="0" err="1">
                <a:solidFill>
                  <a:srgbClr val="222222"/>
                </a:solidFill>
                <a:latin typeface="Roboto Condensed Light" panose="020B0604020202020204" charset="0"/>
                <a:ea typeface="Roboto Condensed Light" panose="020B0604020202020204" charset="0"/>
              </a:rPr>
              <a:t>kelimelerinin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birleşmesinden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alır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Daha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yüksek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ses</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anlamına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gelmektedir</a:t>
            </a:r>
            <a:r>
              <a:rPr lang="en-US" dirty="0">
                <a:solidFill>
                  <a:srgbClr val="222222"/>
                </a:solidFill>
                <a:latin typeface="Roboto Condensed Light" panose="020B0604020202020204" charset="0"/>
                <a:ea typeface="Roboto Condensed Light" panose="020B0604020202020204" charset="0"/>
              </a:rPr>
              <a:t>. Bu </a:t>
            </a:r>
            <a:r>
              <a:rPr lang="en-US" dirty="0" err="1">
                <a:solidFill>
                  <a:srgbClr val="222222"/>
                </a:solidFill>
                <a:latin typeface="Roboto Condensed Light" panose="020B0604020202020204" charset="0"/>
                <a:ea typeface="Roboto Condensed Light" panose="020B0604020202020204" charset="0"/>
              </a:rPr>
              <a:t>sensörler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mesafe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ölçme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amaçlı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kullanılmaktadırlar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Çalışma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prensipleri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ise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şu</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şekildedir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Ultrasonik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dışarıya</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ses</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dalgası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sinyali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gönderirler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Gönderdikleri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ses</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dalgasının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bir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cisme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ulaşıp</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kendisine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dönmesini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beklerler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Sinyalin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gönderilip</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tekrar</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geri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gelme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süresi</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baz</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alınarak</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sensörün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cisme</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olan</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uzaklığı</a:t>
            </a:r>
            <a:r>
              <a:rPr lang="en-US" dirty="0">
                <a:solidFill>
                  <a:srgbClr val="222222"/>
                </a:solidFill>
                <a:latin typeface="Roboto Condensed Light" panose="020B0604020202020204" charset="0"/>
                <a:ea typeface="Roboto Condensed Light" panose="020B0604020202020204" charset="0"/>
              </a:rPr>
              <a:t> </a:t>
            </a:r>
            <a:r>
              <a:rPr lang="en-US" dirty="0" err="1">
                <a:solidFill>
                  <a:srgbClr val="222222"/>
                </a:solidFill>
                <a:latin typeface="Roboto Condensed Light" panose="020B0604020202020204" charset="0"/>
                <a:ea typeface="Roboto Condensed Light" panose="020B0604020202020204" charset="0"/>
              </a:rPr>
              <a:t>hesaplanır</a:t>
            </a:r>
            <a:r>
              <a:rPr lang="en-US" dirty="0">
                <a:solidFill>
                  <a:srgbClr val="222222"/>
                </a:solidFill>
                <a:latin typeface="Roboto Condensed Light" panose="020B0604020202020204" charset="0"/>
                <a:ea typeface="Roboto Condensed Light" panose="020B0604020202020204" charset="0"/>
              </a:rPr>
              <a:t>. (x = v * t / </a:t>
            </a:r>
            <a:r>
              <a:rPr lang="en-US" dirty="0" err="1">
                <a:solidFill>
                  <a:srgbClr val="222222"/>
                </a:solidFill>
                <a:latin typeface="Roboto Condensed Light" panose="020B0604020202020204" charset="0"/>
                <a:ea typeface="Roboto Condensed Light" panose="020B0604020202020204" charset="0"/>
              </a:rPr>
              <a:t>Yol</a:t>
            </a:r>
            <a:r>
              <a:rPr lang="en-US" dirty="0">
                <a:solidFill>
                  <a:srgbClr val="222222"/>
                </a:solidFill>
                <a:latin typeface="Roboto Condensed Light" panose="020B0604020202020204" charset="0"/>
                <a:ea typeface="Roboto Condensed Light" panose="020B0604020202020204" charset="0"/>
              </a:rPr>
              <a:t> = </a:t>
            </a:r>
            <a:r>
              <a:rPr lang="en-US" dirty="0" err="1">
                <a:solidFill>
                  <a:srgbClr val="222222"/>
                </a:solidFill>
                <a:latin typeface="Roboto Condensed Light" panose="020B0604020202020204" charset="0"/>
                <a:ea typeface="Roboto Condensed Light" panose="020B0604020202020204" charset="0"/>
              </a:rPr>
              <a:t>Hız</a:t>
            </a:r>
            <a:r>
              <a:rPr lang="en-US" dirty="0">
                <a:solidFill>
                  <a:srgbClr val="222222"/>
                </a:solidFill>
                <a:latin typeface="Roboto Condensed Light" panose="020B0604020202020204" charset="0"/>
                <a:ea typeface="Roboto Condensed Light" panose="020B0604020202020204" charset="0"/>
              </a:rPr>
              <a:t> * Zaman)</a:t>
            </a:r>
          </a:p>
        </p:txBody>
      </p:sp>
      <p:sp>
        <p:nvSpPr>
          <p:cNvPr id="7" name="Rectangle 6">
            <a:extLst>
              <a:ext uri="{FF2B5EF4-FFF2-40B4-BE49-F238E27FC236}">
                <a16:creationId xmlns:a16="http://schemas.microsoft.com/office/drawing/2014/main" id="{5DC5BA2A-1C35-4377-874F-B75926BBBA6C}"/>
              </a:ext>
            </a:extLst>
          </p:cNvPr>
          <p:cNvSpPr/>
          <p:nvPr/>
        </p:nvSpPr>
        <p:spPr>
          <a:xfrm>
            <a:off x="4752296" y="1680882"/>
            <a:ext cx="4356406" cy="3631763"/>
          </a:xfrm>
          <a:prstGeom prst="rect">
            <a:avLst/>
          </a:prstGeom>
        </p:spPr>
        <p:txBody>
          <a:bodyPr wrap="square">
            <a:spAutoFit/>
          </a:bodyPr>
          <a:lstStyle/>
          <a:p>
            <a:endParaRPr lang="en-US" sz="1000" dirty="0">
              <a:latin typeface="Roboto Condensed Light" panose="020B0604020202020204" charset="0"/>
              <a:ea typeface="Roboto Condensed Light" panose="020B0604020202020204" charset="0"/>
            </a:endParaRPr>
          </a:p>
          <a:p>
            <a:r>
              <a:rPr lang="en-US" sz="1000" dirty="0">
                <a:latin typeface="Roboto Condensed Light" panose="020B0604020202020204" charset="0"/>
                <a:ea typeface="Roboto Condensed Light" panose="020B0604020202020204" charset="0"/>
              </a:rPr>
              <a:t>#include &lt;hrcs04.h&gt;</a:t>
            </a:r>
          </a:p>
          <a:p>
            <a:endParaRPr lang="en-US" sz="1000" dirty="0">
              <a:latin typeface="Roboto Condensed Light" panose="020B0604020202020204" charset="0"/>
              <a:ea typeface="Roboto Condensed Light" panose="020B0604020202020204" charset="0"/>
            </a:endParaRPr>
          </a:p>
          <a:p>
            <a:r>
              <a:rPr lang="en-US" sz="1000" dirty="0">
                <a:latin typeface="Roboto Condensed Light" panose="020B0604020202020204" charset="0"/>
                <a:ea typeface="Roboto Condensed Light" panose="020B0604020202020204" charset="0"/>
              </a:rPr>
              <a:t>#define TRIGGER_PIN  12  // Arduino pin tied to trigger pin on the ultrasonic sensor.</a:t>
            </a:r>
          </a:p>
          <a:p>
            <a:r>
              <a:rPr lang="en-US" sz="1000" dirty="0">
                <a:latin typeface="Roboto Condensed Light" panose="020B0604020202020204" charset="0"/>
                <a:ea typeface="Roboto Condensed Light" panose="020B0604020202020204" charset="0"/>
              </a:rPr>
              <a:t>#define ECHO_PIN     11  // Arduino pin tied to echo pin on the ultrasonic sensor.</a:t>
            </a:r>
          </a:p>
          <a:p>
            <a:r>
              <a:rPr lang="en-US" sz="1000" dirty="0">
                <a:latin typeface="Roboto Condensed Light" panose="020B0604020202020204" charset="0"/>
                <a:ea typeface="Roboto Condensed Light" panose="020B0604020202020204" charset="0"/>
              </a:rPr>
              <a:t>#define MAX_DISTANCE 200 // Maximum distance we want to ping for (in centimeters). Maximum sensor distance is rated at 400-500cm.</a:t>
            </a:r>
          </a:p>
          <a:p>
            <a:endParaRPr lang="en-US" sz="1000" dirty="0">
              <a:latin typeface="Roboto Condensed Light" panose="020B0604020202020204" charset="0"/>
              <a:ea typeface="Roboto Condensed Light" panose="020B0604020202020204" charset="0"/>
            </a:endParaRPr>
          </a:p>
          <a:p>
            <a:r>
              <a:rPr lang="en-US" sz="1000" dirty="0" err="1">
                <a:latin typeface="Roboto Condensed Light" panose="020B0604020202020204" charset="0"/>
                <a:ea typeface="Roboto Condensed Light" panose="020B0604020202020204" charset="0"/>
              </a:rPr>
              <a:t>NewPing</a:t>
            </a:r>
            <a:r>
              <a:rPr lang="en-US" sz="1000" dirty="0">
                <a:latin typeface="Roboto Condensed Light" panose="020B0604020202020204" charset="0"/>
                <a:ea typeface="Roboto Condensed Light" panose="020B0604020202020204" charset="0"/>
              </a:rPr>
              <a:t> sonar(TRIGGER_PIN, ECHO_PIN, MAX_DISTANCE); // </a:t>
            </a:r>
            <a:r>
              <a:rPr lang="en-US" sz="1000" dirty="0" err="1">
                <a:latin typeface="Roboto Condensed Light" panose="020B0604020202020204" charset="0"/>
                <a:ea typeface="Roboto Condensed Light" panose="020B0604020202020204" charset="0"/>
              </a:rPr>
              <a:t>NewPing</a:t>
            </a:r>
            <a:r>
              <a:rPr lang="en-US" sz="1000" dirty="0">
                <a:latin typeface="Roboto Condensed Light" panose="020B0604020202020204" charset="0"/>
                <a:ea typeface="Roboto Condensed Light" panose="020B0604020202020204" charset="0"/>
              </a:rPr>
              <a:t> setup of pins and maximum distance.</a:t>
            </a:r>
          </a:p>
          <a:p>
            <a:endParaRPr lang="en-US" sz="1000" dirty="0">
              <a:latin typeface="Roboto Condensed Light" panose="020B0604020202020204" charset="0"/>
              <a:ea typeface="Roboto Condensed Light" panose="020B0604020202020204" charset="0"/>
            </a:endParaRPr>
          </a:p>
          <a:p>
            <a:r>
              <a:rPr lang="en-US" sz="1000" dirty="0">
                <a:latin typeface="Roboto Condensed Light" panose="020B0604020202020204" charset="0"/>
                <a:ea typeface="Roboto Condensed Light" panose="020B0604020202020204" charset="0"/>
              </a:rPr>
              <a:t>void setup() {</a:t>
            </a:r>
          </a:p>
          <a:p>
            <a:r>
              <a:rPr lang="en-US" sz="1000" dirty="0">
                <a:latin typeface="Roboto Condensed Light" panose="020B0604020202020204" charset="0"/>
                <a:ea typeface="Roboto Condensed Light" panose="020B0604020202020204" charset="0"/>
              </a:rPr>
              <a:t>  </a:t>
            </a:r>
            <a:r>
              <a:rPr lang="en-US" sz="1000" dirty="0" err="1">
                <a:latin typeface="Roboto Condensed Light" panose="020B0604020202020204" charset="0"/>
                <a:ea typeface="Roboto Condensed Light" panose="020B0604020202020204" charset="0"/>
              </a:rPr>
              <a:t>Serial.begin</a:t>
            </a:r>
            <a:r>
              <a:rPr lang="en-US" sz="1000" dirty="0">
                <a:latin typeface="Roboto Condensed Light" panose="020B0604020202020204" charset="0"/>
                <a:ea typeface="Roboto Condensed Light" panose="020B0604020202020204" charset="0"/>
              </a:rPr>
              <a:t>(115200); // Open serial monitor at 115200 baud to see ping results.</a:t>
            </a:r>
          </a:p>
          <a:p>
            <a:r>
              <a:rPr lang="en-US" sz="1000" dirty="0">
                <a:latin typeface="Roboto Condensed Light" panose="020B0604020202020204" charset="0"/>
                <a:ea typeface="Roboto Condensed Light" panose="020B0604020202020204" charset="0"/>
              </a:rPr>
              <a:t>}</a:t>
            </a:r>
          </a:p>
          <a:p>
            <a:endParaRPr lang="en-US" sz="1000" dirty="0">
              <a:latin typeface="Roboto Condensed Light" panose="020B0604020202020204" charset="0"/>
              <a:ea typeface="Roboto Condensed Light" panose="020B0604020202020204" charset="0"/>
            </a:endParaRPr>
          </a:p>
          <a:p>
            <a:r>
              <a:rPr lang="en-US" sz="1000" dirty="0">
                <a:latin typeface="Roboto Condensed Light" panose="020B0604020202020204" charset="0"/>
                <a:ea typeface="Roboto Condensed Light" panose="020B0604020202020204" charset="0"/>
              </a:rPr>
              <a:t>void loop() {</a:t>
            </a:r>
          </a:p>
          <a:p>
            <a:r>
              <a:rPr lang="en-US" sz="1000" dirty="0">
                <a:latin typeface="Roboto Condensed Light" panose="020B0604020202020204" charset="0"/>
                <a:ea typeface="Roboto Condensed Light" panose="020B0604020202020204" charset="0"/>
              </a:rPr>
              <a:t>  delay(50);                     // Wait 50ms between pings (about 20 pings/sec). 29ms should be the shortest delay between pings.</a:t>
            </a:r>
          </a:p>
          <a:p>
            <a:r>
              <a:rPr lang="en-US" sz="1000" dirty="0">
                <a:latin typeface="Roboto Condensed Light" panose="020B0604020202020204" charset="0"/>
                <a:ea typeface="Roboto Condensed Light" panose="020B0604020202020204" charset="0"/>
              </a:rPr>
              <a:t>  </a:t>
            </a:r>
            <a:r>
              <a:rPr lang="en-US" sz="1000" dirty="0" err="1">
                <a:latin typeface="Roboto Condensed Light" panose="020B0604020202020204" charset="0"/>
                <a:ea typeface="Roboto Condensed Light" panose="020B0604020202020204" charset="0"/>
              </a:rPr>
              <a:t>Serial.print</a:t>
            </a:r>
            <a:r>
              <a:rPr lang="en-US" sz="1000" dirty="0">
                <a:latin typeface="Roboto Condensed Light" panose="020B0604020202020204" charset="0"/>
                <a:ea typeface="Roboto Condensed Light" panose="020B0604020202020204" charset="0"/>
              </a:rPr>
              <a:t>("Ping: ");</a:t>
            </a:r>
          </a:p>
          <a:p>
            <a:r>
              <a:rPr lang="en-US" sz="1000" dirty="0">
                <a:latin typeface="Roboto Condensed Light" panose="020B0604020202020204" charset="0"/>
                <a:ea typeface="Roboto Condensed Light" panose="020B0604020202020204" charset="0"/>
              </a:rPr>
              <a:t>  </a:t>
            </a:r>
            <a:r>
              <a:rPr lang="en-US" sz="1000" dirty="0" err="1">
                <a:latin typeface="Roboto Condensed Light" panose="020B0604020202020204" charset="0"/>
                <a:ea typeface="Roboto Condensed Light" panose="020B0604020202020204" charset="0"/>
              </a:rPr>
              <a:t>Serial.print</a:t>
            </a:r>
            <a:r>
              <a:rPr lang="en-US" sz="1000" dirty="0">
                <a:latin typeface="Roboto Condensed Light" panose="020B0604020202020204" charset="0"/>
                <a:ea typeface="Roboto Condensed Light" panose="020B0604020202020204" charset="0"/>
              </a:rPr>
              <a:t>(</a:t>
            </a:r>
            <a:r>
              <a:rPr lang="en-US" sz="1000" dirty="0" err="1">
                <a:latin typeface="Roboto Condensed Light" panose="020B0604020202020204" charset="0"/>
                <a:ea typeface="Roboto Condensed Light" panose="020B0604020202020204" charset="0"/>
              </a:rPr>
              <a:t>sonar.ping_cm</a:t>
            </a:r>
            <a:r>
              <a:rPr lang="en-US" sz="1000" dirty="0">
                <a:latin typeface="Roboto Condensed Light" panose="020B0604020202020204" charset="0"/>
                <a:ea typeface="Roboto Condensed Light" panose="020B0604020202020204" charset="0"/>
              </a:rPr>
              <a:t>()); // Send ping, get distance in cm and print result (0 = outside set distance range)</a:t>
            </a:r>
          </a:p>
          <a:p>
            <a:r>
              <a:rPr lang="en-US" sz="1000" dirty="0">
                <a:latin typeface="Roboto Condensed Light" panose="020B0604020202020204" charset="0"/>
                <a:ea typeface="Roboto Condensed Light" panose="020B0604020202020204" charset="0"/>
              </a:rPr>
              <a:t>  </a:t>
            </a:r>
            <a:r>
              <a:rPr lang="en-US" sz="1000" dirty="0" err="1">
                <a:latin typeface="Roboto Condensed Light" panose="020B0604020202020204" charset="0"/>
                <a:ea typeface="Roboto Condensed Light" panose="020B0604020202020204" charset="0"/>
              </a:rPr>
              <a:t>Serial.println</a:t>
            </a:r>
            <a:r>
              <a:rPr lang="en-US" sz="1000" dirty="0">
                <a:latin typeface="Roboto Condensed Light" panose="020B0604020202020204" charset="0"/>
                <a:ea typeface="Roboto Condensed Light" panose="020B0604020202020204" charset="0"/>
              </a:rPr>
              <a:t>("cm");</a:t>
            </a:r>
          </a:p>
          <a:p>
            <a:r>
              <a:rPr lang="en-US" sz="1000" dirty="0">
                <a:latin typeface="Roboto Condensed Light" panose="020B0604020202020204" charset="0"/>
                <a:ea typeface="Roboto Condensed Light" panose="020B0604020202020204" charset="0"/>
              </a:rPr>
              <a:t>}</a:t>
            </a:r>
          </a:p>
        </p:txBody>
      </p:sp>
      <p:pic>
        <p:nvPicPr>
          <p:cNvPr id="9" name="Picture 8">
            <a:extLst>
              <a:ext uri="{FF2B5EF4-FFF2-40B4-BE49-F238E27FC236}">
                <a16:creationId xmlns:a16="http://schemas.microsoft.com/office/drawing/2014/main" id="{FC213AC0-25C4-4010-8806-CFAD0F6F482B}"/>
              </a:ext>
            </a:extLst>
          </p:cNvPr>
          <p:cNvPicPr>
            <a:picLocks noChangeAspect="1"/>
          </p:cNvPicPr>
          <p:nvPr/>
        </p:nvPicPr>
        <p:blipFill>
          <a:blip r:embed="rId4"/>
          <a:stretch>
            <a:fillRect/>
          </a:stretch>
        </p:blipFill>
        <p:spPr>
          <a:xfrm>
            <a:off x="5290052" y="231069"/>
            <a:ext cx="2667000" cy="1504950"/>
          </a:xfrm>
          <a:prstGeom prst="rect">
            <a:avLst/>
          </a:prstGeom>
        </p:spPr>
      </p:pic>
    </p:spTree>
    <p:extLst>
      <p:ext uri="{BB962C8B-B14F-4D97-AF65-F5344CB8AC3E}">
        <p14:creationId xmlns:p14="http://schemas.microsoft.com/office/powerpoint/2010/main" val="1392728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Ödev</a:t>
            </a:r>
            <a:r>
              <a:rPr lang="en-US" sz="2200" dirty="0"/>
              <a:t>  </a:t>
            </a:r>
            <a:r>
              <a:rPr lang="en-US" sz="2200" dirty="0" err="1"/>
              <a:t>ve</a:t>
            </a:r>
            <a:r>
              <a:rPr lang="en-US" sz="2200" dirty="0"/>
              <a:t> </a:t>
            </a:r>
            <a:r>
              <a:rPr lang="en-US" sz="2200" dirty="0" err="1"/>
              <a:t>Alıştırmalar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Rectangle 1">
            <a:extLst>
              <a:ext uri="{FF2B5EF4-FFF2-40B4-BE49-F238E27FC236}">
                <a16:creationId xmlns:a16="http://schemas.microsoft.com/office/drawing/2014/main" id="{8E58880D-9B15-4BD0-9DAA-4D82B800E91C}"/>
              </a:ext>
            </a:extLst>
          </p:cNvPr>
          <p:cNvSpPr/>
          <p:nvPr/>
        </p:nvSpPr>
        <p:spPr>
          <a:xfrm>
            <a:off x="2138082" y="610680"/>
            <a:ext cx="4572000" cy="1384995"/>
          </a:xfrm>
          <a:prstGeom prst="rect">
            <a:avLst/>
          </a:prstGeom>
        </p:spPr>
        <p:txBody>
          <a:bodyPr>
            <a:spAutoFit/>
          </a:bodyPr>
          <a:lstStyle/>
          <a:p>
            <a:r>
              <a:rPr lang="en-US" b="1" dirty="0" err="1">
                <a:solidFill>
                  <a:srgbClr val="444444"/>
                </a:solidFill>
                <a:latin typeface="Open Sans"/>
              </a:rPr>
              <a:t>Taş</a:t>
            </a:r>
            <a:r>
              <a:rPr lang="en-US" b="1" dirty="0">
                <a:solidFill>
                  <a:srgbClr val="444444"/>
                </a:solidFill>
                <a:latin typeface="Open Sans"/>
              </a:rPr>
              <a:t> </a:t>
            </a:r>
            <a:r>
              <a:rPr lang="en-US" b="1" dirty="0" err="1">
                <a:solidFill>
                  <a:srgbClr val="444444"/>
                </a:solidFill>
                <a:latin typeface="Open Sans"/>
              </a:rPr>
              <a:t>Kağıt</a:t>
            </a:r>
            <a:r>
              <a:rPr lang="en-US" b="1" dirty="0">
                <a:solidFill>
                  <a:srgbClr val="444444"/>
                </a:solidFill>
                <a:latin typeface="Open Sans"/>
              </a:rPr>
              <a:t> </a:t>
            </a:r>
            <a:r>
              <a:rPr lang="en-US" b="1" dirty="0" err="1">
                <a:solidFill>
                  <a:srgbClr val="444444"/>
                </a:solidFill>
                <a:latin typeface="Open Sans"/>
              </a:rPr>
              <a:t>Makas</a:t>
            </a:r>
            <a:r>
              <a:rPr lang="en-US" b="1" dirty="0">
                <a:solidFill>
                  <a:srgbClr val="444444"/>
                </a:solidFill>
                <a:latin typeface="Open Sans"/>
              </a:rPr>
              <a:t> </a:t>
            </a:r>
            <a:r>
              <a:rPr lang="en-US" b="1" dirty="0" err="1">
                <a:solidFill>
                  <a:srgbClr val="444444"/>
                </a:solidFill>
                <a:latin typeface="Open Sans"/>
              </a:rPr>
              <a:t>oyunu</a:t>
            </a:r>
            <a:endParaRPr lang="en-US" b="1" dirty="0">
              <a:solidFill>
                <a:srgbClr val="333333"/>
              </a:solidFill>
              <a:latin typeface="Open Sans"/>
            </a:endParaRPr>
          </a:p>
          <a:p>
            <a:r>
              <a:rPr lang="en-US" dirty="0" err="1">
                <a:solidFill>
                  <a:srgbClr val="444444"/>
                </a:solidFill>
                <a:latin typeface="Open Sans"/>
              </a:rPr>
              <a:t>Kullanıcıdan</a:t>
            </a:r>
            <a:r>
              <a:rPr lang="en-US" dirty="0">
                <a:solidFill>
                  <a:srgbClr val="444444"/>
                </a:solidFill>
                <a:latin typeface="Open Sans"/>
              </a:rPr>
              <a:t> input(</a:t>
            </a:r>
            <a:r>
              <a:rPr lang="en-US" dirty="0" err="1">
                <a:solidFill>
                  <a:srgbClr val="444444"/>
                </a:solidFill>
                <a:latin typeface="Open Sans"/>
              </a:rPr>
              <a:t>girdi</a:t>
            </a:r>
            <a:r>
              <a:rPr lang="en-US" dirty="0">
                <a:solidFill>
                  <a:srgbClr val="444444"/>
                </a:solidFill>
                <a:latin typeface="Open Sans"/>
              </a:rPr>
              <a:t>) </a:t>
            </a:r>
            <a:r>
              <a:rPr lang="en-US" dirty="0" err="1">
                <a:solidFill>
                  <a:srgbClr val="444444"/>
                </a:solidFill>
                <a:latin typeface="Open Sans"/>
              </a:rPr>
              <a:t>alan</a:t>
            </a:r>
            <a:r>
              <a:rPr lang="en-US" dirty="0">
                <a:solidFill>
                  <a:srgbClr val="444444"/>
                </a:solidFill>
                <a:latin typeface="Open Sans"/>
              </a:rPr>
              <a:t> </a:t>
            </a:r>
            <a:r>
              <a:rPr lang="en-US" dirty="0" err="1">
                <a:solidFill>
                  <a:srgbClr val="444444"/>
                </a:solidFill>
                <a:latin typeface="Open Sans"/>
              </a:rPr>
              <a:t>ve</a:t>
            </a:r>
            <a:r>
              <a:rPr lang="en-US" dirty="0">
                <a:solidFill>
                  <a:srgbClr val="444444"/>
                </a:solidFill>
                <a:latin typeface="Open Sans"/>
              </a:rPr>
              <a:t> </a:t>
            </a:r>
            <a:r>
              <a:rPr lang="en-US" dirty="0" err="1">
                <a:solidFill>
                  <a:srgbClr val="444444"/>
                </a:solidFill>
                <a:latin typeface="Open Sans"/>
              </a:rPr>
              <a:t>bilgisayarın</a:t>
            </a:r>
            <a:r>
              <a:rPr lang="en-US" dirty="0">
                <a:solidFill>
                  <a:srgbClr val="444444"/>
                </a:solidFill>
                <a:latin typeface="Open Sans"/>
              </a:rPr>
              <a:t> </a:t>
            </a:r>
            <a:r>
              <a:rPr lang="en-US" dirty="0" err="1">
                <a:solidFill>
                  <a:srgbClr val="444444"/>
                </a:solidFill>
                <a:latin typeface="Open Sans"/>
              </a:rPr>
              <a:t>rastgele</a:t>
            </a:r>
            <a:r>
              <a:rPr lang="en-US" dirty="0">
                <a:solidFill>
                  <a:srgbClr val="444444"/>
                </a:solidFill>
                <a:latin typeface="Open Sans"/>
              </a:rPr>
              <a:t> </a:t>
            </a:r>
            <a:r>
              <a:rPr lang="en-US" dirty="0" err="1">
                <a:solidFill>
                  <a:srgbClr val="444444"/>
                </a:solidFill>
                <a:latin typeface="Open Sans"/>
              </a:rPr>
              <a:t>hareketler</a:t>
            </a:r>
            <a:r>
              <a:rPr lang="en-US" dirty="0">
                <a:solidFill>
                  <a:srgbClr val="444444"/>
                </a:solidFill>
                <a:latin typeface="Open Sans"/>
              </a:rPr>
              <a:t> </a:t>
            </a:r>
            <a:r>
              <a:rPr lang="en-US" dirty="0" err="1">
                <a:solidFill>
                  <a:srgbClr val="444444"/>
                </a:solidFill>
                <a:latin typeface="Open Sans"/>
              </a:rPr>
              <a:t>oynadığı</a:t>
            </a:r>
            <a:r>
              <a:rPr lang="en-US" dirty="0">
                <a:solidFill>
                  <a:srgbClr val="444444"/>
                </a:solidFill>
                <a:latin typeface="Open Sans"/>
              </a:rPr>
              <a:t> </a:t>
            </a:r>
            <a:r>
              <a:rPr lang="en-US" dirty="0" err="1">
                <a:solidFill>
                  <a:srgbClr val="444444"/>
                </a:solidFill>
                <a:latin typeface="Open Sans"/>
              </a:rPr>
              <a:t>ve</a:t>
            </a:r>
            <a:r>
              <a:rPr lang="en-US" dirty="0">
                <a:solidFill>
                  <a:srgbClr val="444444"/>
                </a:solidFill>
                <a:latin typeface="Open Sans"/>
              </a:rPr>
              <a:t> </a:t>
            </a:r>
            <a:r>
              <a:rPr lang="en-US" dirty="0" err="1">
                <a:solidFill>
                  <a:srgbClr val="444444"/>
                </a:solidFill>
                <a:latin typeface="Open Sans"/>
              </a:rPr>
              <a:t>komut</a:t>
            </a:r>
            <a:r>
              <a:rPr lang="en-US" dirty="0">
                <a:solidFill>
                  <a:srgbClr val="444444"/>
                </a:solidFill>
                <a:latin typeface="Open Sans"/>
              </a:rPr>
              <a:t> </a:t>
            </a:r>
            <a:r>
              <a:rPr lang="en-US" dirty="0" err="1">
                <a:solidFill>
                  <a:srgbClr val="444444"/>
                </a:solidFill>
                <a:latin typeface="Open Sans"/>
              </a:rPr>
              <a:t>ekranından</a:t>
            </a:r>
            <a:r>
              <a:rPr lang="en-US" dirty="0">
                <a:solidFill>
                  <a:srgbClr val="444444"/>
                </a:solidFill>
                <a:latin typeface="Open Sans"/>
              </a:rPr>
              <a:t> </a:t>
            </a:r>
            <a:r>
              <a:rPr lang="en-US" dirty="0" err="1">
                <a:solidFill>
                  <a:srgbClr val="444444"/>
                </a:solidFill>
                <a:latin typeface="Open Sans"/>
              </a:rPr>
              <a:t>görülebilen</a:t>
            </a:r>
            <a:r>
              <a:rPr lang="en-US" dirty="0">
                <a:solidFill>
                  <a:srgbClr val="444444"/>
                </a:solidFill>
                <a:latin typeface="Open Sans"/>
              </a:rPr>
              <a:t> </a:t>
            </a:r>
            <a:r>
              <a:rPr lang="en-US" dirty="0" err="1">
                <a:solidFill>
                  <a:srgbClr val="444444"/>
                </a:solidFill>
                <a:latin typeface="Open Sans"/>
              </a:rPr>
              <a:t>bir</a:t>
            </a:r>
            <a:r>
              <a:rPr lang="en-US" dirty="0">
                <a:solidFill>
                  <a:srgbClr val="444444"/>
                </a:solidFill>
                <a:latin typeface="Open Sans"/>
              </a:rPr>
              <a:t> </a:t>
            </a:r>
            <a:r>
              <a:rPr lang="en-US" dirty="0" err="1">
                <a:solidFill>
                  <a:srgbClr val="444444"/>
                </a:solidFill>
                <a:latin typeface="Open Sans"/>
              </a:rPr>
              <a:t>oyun</a:t>
            </a:r>
            <a:r>
              <a:rPr lang="en-US" dirty="0">
                <a:solidFill>
                  <a:srgbClr val="444444"/>
                </a:solidFill>
                <a:latin typeface="Open Sans"/>
              </a:rPr>
              <a:t> </a:t>
            </a:r>
            <a:r>
              <a:rPr lang="en-US" dirty="0" err="1">
                <a:solidFill>
                  <a:srgbClr val="444444"/>
                </a:solidFill>
                <a:latin typeface="Open Sans"/>
              </a:rPr>
              <a:t>tasarlayın</a:t>
            </a:r>
            <a:r>
              <a:rPr lang="en-US" dirty="0">
                <a:solidFill>
                  <a:srgbClr val="444444"/>
                </a:solidFill>
                <a:latin typeface="Open Sans"/>
              </a:rPr>
              <a:t>. Bu </a:t>
            </a:r>
            <a:r>
              <a:rPr lang="en-US" dirty="0" err="1">
                <a:solidFill>
                  <a:srgbClr val="444444"/>
                </a:solidFill>
                <a:latin typeface="Open Sans"/>
              </a:rPr>
              <a:t>sayede</a:t>
            </a:r>
            <a:r>
              <a:rPr lang="en-US" dirty="0">
                <a:solidFill>
                  <a:srgbClr val="444444"/>
                </a:solidFill>
                <a:latin typeface="Open Sans"/>
              </a:rPr>
              <a:t> if else </a:t>
            </a:r>
            <a:r>
              <a:rPr lang="en-US" dirty="0" err="1">
                <a:solidFill>
                  <a:srgbClr val="444444"/>
                </a:solidFill>
                <a:latin typeface="Open Sans"/>
              </a:rPr>
              <a:t>yapılarını</a:t>
            </a:r>
            <a:r>
              <a:rPr lang="en-US" dirty="0">
                <a:solidFill>
                  <a:srgbClr val="444444"/>
                </a:solidFill>
                <a:latin typeface="Open Sans"/>
              </a:rPr>
              <a:t> </a:t>
            </a:r>
            <a:r>
              <a:rPr lang="en-US" dirty="0" err="1">
                <a:solidFill>
                  <a:srgbClr val="444444"/>
                </a:solidFill>
                <a:latin typeface="Open Sans"/>
              </a:rPr>
              <a:t>daha</a:t>
            </a:r>
            <a:r>
              <a:rPr lang="en-US" dirty="0">
                <a:solidFill>
                  <a:srgbClr val="444444"/>
                </a:solidFill>
                <a:latin typeface="Open Sans"/>
              </a:rPr>
              <a:t> </a:t>
            </a:r>
            <a:r>
              <a:rPr lang="en-US" dirty="0" err="1">
                <a:solidFill>
                  <a:srgbClr val="444444"/>
                </a:solidFill>
                <a:latin typeface="Open Sans"/>
              </a:rPr>
              <a:t>iyi</a:t>
            </a:r>
            <a:r>
              <a:rPr lang="en-US" dirty="0">
                <a:solidFill>
                  <a:srgbClr val="444444"/>
                </a:solidFill>
                <a:latin typeface="Open Sans"/>
              </a:rPr>
              <a:t> </a:t>
            </a:r>
            <a:r>
              <a:rPr lang="en-US" dirty="0" err="1">
                <a:solidFill>
                  <a:srgbClr val="444444"/>
                </a:solidFill>
                <a:latin typeface="Open Sans"/>
              </a:rPr>
              <a:t>anlayacak</a:t>
            </a:r>
            <a:r>
              <a:rPr lang="en-US" dirty="0">
                <a:solidFill>
                  <a:srgbClr val="444444"/>
                </a:solidFill>
                <a:latin typeface="Open Sans"/>
              </a:rPr>
              <a:t> </a:t>
            </a:r>
            <a:r>
              <a:rPr lang="en-US" dirty="0" err="1">
                <a:solidFill>
                  <a:srgbClr val="444444"/>
                </a:solidFill>
                <a:latin typeface="Open Sans"/>
              </a:rPr>
              <a:t>ve</a:t>
            </a:r>
            <a:r>
              <a:rPr lang="en-US" dirty="0">
                <a:solidFill>
                  <a:srgbClr val="444444"/>
                </a:solidFill>
                <a:latin typeface="Open Sans"/>
              </a:rPr>
              <a:t> loop(</a:t>
            </a:r>
            <a:r>
              <a:rPr lang="en-US" dirty="0" err="1">
                <a:solidFill>
                  <a:srgbClr val="444444"/>
                </a:solidFill>
                <a:latin typeface="Open Sans"/>
              </a:rPr>
              <a:t>döngü</a:t>
            </a:r>
            <a:r>
              <a:rPr lang="en-US" dirty="0">
                <a:solidFill>
                  <a:srgbClr val="444444"/>
                </a:solidFill>
                <a:latin typeface="Open Sans"/>
              </a:rPr>
              <a:t>) </a:t>
            </a:r>
            <a:r>
              <a:rPr lang="en-US" dirty="0" err="1">
                <a:solidFill>
                  <a:srgbClr val="444444"/>
                </a:solidFill>
                <a:latin typeface="Open Sans"/>
              </a:rPr>
              <a:t>mekanizmasını</a:t>
            </a:r>
            <a:r>
              <a:rPr lang="en-US" dirty="0">
                <a:solidFill>
                  <a:srgbClr val="444444"/>
                </a:solidFill>
                <a:latin typeface="Open Sans"/>
              </a:rPr>
              <a:t> </a:t>
            </a:r>
            <a:r>
              <a:rPr lang="en-US" dirty="0" err="1">
                <a:solidFill>
                  <a:srgbClr val="444444"/>
                </a:solidFill>
                <a:latin typeface="Open Sans"/>
              </a:rPr>
              <a:t>kavrayacaksınız</a:t>
            </a:r>
            <a:r>
              <a:rPr lang="en-US" dirty="0">
                <a:solidFill>
                  <a:srgbClr val="444444"/>
                </a:solidFill>
                <a:latin typeface="Open Sans"/>
              </a:rPr>
              <a:t>.</a:t>
            </a:r>
          </a:p>
        </p:txBody>
      </p:sp>
      <p:sp>
        <p:nvSpPr>
          <p:cNvPr id="5" name="Rectangle 4">
            <a:extLst>
              <a:ext uri="{FF2B5EF4-FFF2-40B4-BE49-F238E27FC236}">
                <a16:creationId xmlns:a16="http://schemas.microsoft.com/office/drawing/2014/main" id="{EDC78114-CCCB-4F59-A1BD-A6C219C6556B}"/>
              </a:ext>
            </a:extLst>
          </p:cNvPr>
          <p:cNvSpPr/>
          <p:nvPr/>
        </p:nvSpPr>
        <p:spPr>
          <a:xfrm>
            <a:off x="2151089" y="1952959"/>
            <a:ext cx="4572000" cy="2031325"/>
          </a:xfrm>
          <a:prstGeom prst="rect">
            <a:avLst/>
          </a:prstGeom>
        </p:spPr>
        <p:txBody>
          <a:bodyPr>
            <a:spAutoFit/>
          </a:bodyPr>
          <a:lstStyle/>
          <a:p>
            <a:r>
              <a:rPr lang="en-US" b="1" dirty="0" err="1">
                <a:solidFill>
                  <a:srgbClr val="444444"/>
                </a:solidFill>
                <a:latin typeface="Open Sans"/>
              </a:rPr>
              <a:t>Şifre</a:t>
            </a:r>
            <a:r>
              <a:rPr lang="en-US" b="1" dirty="0">
                <a:solidFill>
                  <a:srgbClr val="444444"/>
                </a:solidFill>
                <a:latin typeface="Open Sans"/>
              </a:rPr>
              <a:t> </a:t>
            </a:r>
            <a:r>
              <a:rPr lang="en-US" b="1" dirty="0" err="1">
                <a:solidFill>
                  <a:srgbClr val="444444"/>
                </a:solidFill>
                <a:latin typeface="Open Sans"/>
              </a:rPr>
              <a:t>Oluşturucu</a:t>
            </a:r>
            <a:endParaRPr lang="en-US" b="1" dirty="0">
              <a:solidFill>
                <a:srgbClr val="444444"/>
              </a:solidFill>
              <a:latin typeface="Open Sans"/>
            </a:endParaRPr>
          </a:p>
          <a:p>
            <a:r>
              <a:rPr lang="en-US" dirty="0" err="1">
                <a:solidFill>
                  <a:srgbClr val="444444"/>
                </a:solidFill>
                <a:latin typeface="Open Sans"/>
              </a:rPr>
              <a:t>Kullanıcı</a:t>
            </a:r>
            <a:r>
              <a:rPr lang="en-US" dirty="0">
                <a:solidFill>
                  <a:srgbClr val="444444"/>
                </a:solidFill>
                <a:latin typeface="Open Sans"/>
              </a:rPr>
              <a:t> size </a:t>
            </a:r>
            <a:r>
              <a:rPr lang="en-US" dirty="0" err="1">
                <a:solidFill>
                  <a:srgbClr val="444444"/>
                </a:solidFill>
                <a:latin typeface="Open Sans"/>
              </a:rPr>
              <a:t>kaç</a:t>
            </a:r>
            <a:r>
              <a:rPr lang="en-US" dirty="0">
                <a:solidFill>
                  <a:srgbClr val="444444"/>
                </a:solidFill>
                <a:latin typeface="Open Sans"/>
              </a:rPr>
              <a:t> </a:t>
            </a:r>
            <a:r>
              <a:rPr lang="en-US" dirty="0" err="1">
                <a:solidFill>
                  <a:srgbClr val="444444"/>
                </a:solidFill>
                <a:latin typeface="Open Sans"/>
              </a:rPr>
              <a:t>haneli</a:t>
            </a:r>
            <a:r>
              <a:rPr lang="en-US" dirty="0">
                <a:solidFill>
                  <a:srgbClr val="444444"/>
                </a:solidFill>
                <a:latin typeface="Open Sans"/>
              </a:rPr>
              <a:t> </a:t>
            </a:r>
            <a:r>
              <a:rPr lang="en-US" dirty="0" err="1">
                <a:solidFill>
                  <a:srgbClr val="444444"/>
                </a:solidFill>
                <a:latin typeface="Open Sans"/>
              </a:rPr>
              <a:t>şifre</a:t>
            </a:r>
            <a:r>
              <a:rPr lang="en-US" dirty="0">
                <a:solidFill>
                  <a:srgbClr val="444444"/>
                </a:solidFill>
                <a:latin typeface="Open Sans"/>
              </a:rPr>
              <a:t> </a:t>
            </a:r>
            <a:r>
              <a:rPr lang="en-US" dirty="0" err="1">
                <a:solidFill>
                  <a:srgbClr val="444444"/>
                </a:solidFill>
                <a:latin typeface="Open Sans"/>
              </a:rPr>
              <a:t>istediğini</a:t>
            </a:r>
            <a:r>
              <a:rPr lang="en-US" dirty="0">
                <a:solidFill>
                  <a:srgbClr val="444444"/>
                </a:solidFill>
                <a:latin typeface="Open Sans"/>
              </a:rPr>
              <a:t> </a:t>
            </a:r>
            <a:r>
              <a:rPr lang="en-US" dirty="0" err="1">
                <a:solidFill>
                  <a:srgbClr val="444444"/>
                </a:solidFill>
                <a:latin typeface="Open Sans"/>
              </a:rPr>
              <a:t>söyleyecek</a:t>
            </a:r>
            <a:r>
              <a:rPr lang="en-US" dirty="0">
                <a:solidFill>
                  <a:srgbClr val="444444"/>
                </a:solidFill>
                <a:latin typeface="Open Sans"/>
              </a:rPr>
              <a:t> </a:t>
            </a:r>
            <a:r>
              <a:rPr lang="en-US" dirty="0" err="1">
                <a:solidFill>
                  <a:srgbClr val="444444"/>
                </a:solidFill>
                <a:latin typeface="Open Sans"/>
              </a:rPr>
              <a:t>ve</a:t>
            </a:r>
            <a:r>
              <a:rPr lang="en-US" dirty="0">
                <a:solidFill>
                  <a:srgbClr val="444444"/>
                </a:solidFill>
                <a:latin typeface="Open Sans"/>
              </a:rPr>
              <a:t> </a:t>
            </a:r>
            <a:r>
              <a:rPr lang="en-US" dirty="0" err="1">
                <a:solidFill>
                  <a:srgbClr val="444444"/>
                </a:solidFill>
                <a:latin typeface="Open Sans"/>
              </a:rPr>
              <a:t>sizde</a:t>
            </a:r>
            <a:r>
              <a:rPr lang="en-US" dirty="0">
                <a:solidFill>
                  <a:srgbClr val="444444"/>
                </a:solidFill>
                <a:latin typeface="Open Sans"/>
              </a:rPr>
              <a:t> </a:t>
            </a:r>
            <a:r>
              <a:rPr lang="en-US" dirty="0" err="1">
                <a:solidFill>
                  <a:srgbClr val="444444"/>
                </a:solidFill>
                <a:latin typeface="Open Sans"/>
              </a:rPr>
              <a:t>aldığınız</a:t>
            </a:r>
            <a:r>
              <a:rPr lang="en-US" dirty="0">
                <a:solidFill>
                  <a:srgbClr val="444444"/>
                </a:solidFill>
                <a:latin typeface="Open Sans"/>
              </a:rPr>
              <a:t> </a:t>
            </a:r>
            <a:r>
              <a:rPr lang="en-US" dirty="0" err="1">
                <a:solidFill>
                  <a:srgbClr val="444444"/>
                </a:solidFill>
                <a:latin typeface="Open Sans"/>
              </a:rPr>
              <a:t>bu</a:t>
            </a:r>
            <a:r>
              <a:rPr lang="en-US" dirty="0">
                <a:solidFill>
                  <a:srgbClr val="444444"/>
                </a:solidFill>
                <a:latin typeface="Open Sans"/>
              </a:rPr>
              <a:t> </a:t>
            </a:r>
            <a:r>
              <a:rPr lang="en-US" dirty="0" err="1">
                <a:solidFill>
                  <a:srgbClr val="444444"/>
                </a:solidFill>
                <a:latin typeface="Open Sans"/>
              </a:rPr>
              <a:t>sayıyla</a:t>
            </a:r>
            <a:r>
              <a:rPr lang="en-US" dirty="0">
                <a:solidFill>
                  <a:srgbClr val="444444"/>
                </a:solidFill>
                <a:latin typeface="Open Sans"/>
              </a:rPr>
              <a:t> </a:t>
            </a:r>
            <a:r>
              <a:rPr lang="en-US" dirty="0" err="1">
                <a:solidFill>
                  <a:srgbClr val="444444"/>
                </a:solidFill>
                <a:latin typeface="Open Sans"/>
              </a:rPr>
              <a:t>ona</a:t>
            </a:r>
            <a:r>
              <a:rPr lang="en-US" dirty="0">
                <a:solidFill>
                  <a:srgbClr val="444444"/>
                </a:solidFill>
                <a:latin typeface="Open Sans"/>
              </a:rPr>
              <a:t> </a:t>
            </a:r>
            <a:r>
              <a:rPr lang="en-US" dirty="0" err="1">
                <a:solidFill>
                  <a:srgbClr val="444444"/>
                </a:solidFill>
                <a:latin typeface="Open Sans"/>
              </a:rPr>
              <a:t>rastgele</a:t>
            </a:r>
            <a:r>
              <a:rPr lang="en-US" dirty="0">
                <a:solidFill>
                  <a:srgbClr val="444444"/>
                </a:solidFill>
                <a:latin typeface="Open Sans"/>
              </a:rPr>
              <a:t> </a:t>
            </a:r>
            <a:r>
              <a:rPr lang="en-US" dirty="0" err="1">
                <a:solidFill>
                  <a:srgbClr val="444444"/>
                </a:solidFill>
                <a:latin typeface="Open Sans"/>
              </a:rPr>
              <a:t>küçük</a:t>
            </a:r>
            <a:r>
              <a:rPr lang="en-US" dirty="0">
                <a:solidFill>
                  <a:srgbClr val="444444"/>
                </a:solidFill>
                <a:latin typeface="Open Sans"/>
              </a:rPr>
              <a:t> </a:t>
            </a:r>
            <a:r>
              <a:rPr lang="en-US" dirty="0" err="1">
                <a:solidFill>
                  <a:srgbClr val="444444"/>
                </a:solidFill>
                <a:latin typeface="Open Sans"/>
              </a:rPr>
              <a:t>büyük</a:t>
            </a:r>
            <a:r>
              <a:rPr lang="en-US" dirty="0">
                <a:solidFill>
                  <a:srgbClr val="444444"/>
                </a:solidFill>
                <a:latin typeface="Open Sans"/>
              </a:rPr>
              <a:t> </a:t>
            </a:r>
            <a:r>
              <a:rPr lang="en-US" dirty="0" err="1">
                <a:solidFill>
                  <a:srgbClr val="444444"/>
                </a:solidFill>
                <a:latin typeface="Open Sans"/>
              </a:rPr>
              <a:t>harf</a:t>
            </a:r>
            <a:r>
              <a:rPr lang="en-US" dirty="0">
                <a:solidFill>
                  <a:srgbClr val="444444"/>
                </a:solidFill>
                <a:latin typeface="Open Sans"/>
              </a:rPr>
              <a:t> </a:t>
            </a:r>
            <a:r>
              <a:rPr lang="en-US" dirty="0" err="1">
                <a:solidFill>
                  <a:srgbClr val="444444"/>
                </a:solidFill>
                <a:latin typeface="Open Sans"/>
              </a:rPr>
              <a:t>içeren</a:t>
            </a:r>
            <a:r>
              <a:rPr lang="en-US" dirty="0">
                <a:solidFill>
                  <a:srgbClr val="444444"/>
                </a:solidFill>
                <a:latin typeface="Open Sans"/>
              </a:rPr>
              <a:t> , </a:t>
            </a:r>
            <a:r>
              <a:rPr lang="en-US" dirty="0" err="1">
                <a:solidFill>
                  <a:srgbClr val="444444"/>
                </a:solidFill>
                <a:latin typeface="Open Sans"/>
              </a:rPr>
              <a:t>sayı</a:t>
            </a:r>
            <a:r>
              <a:rPr lang="en-US" dirty="0">
                <a:solidFill>
                  <a:srgbClr val="444444"/>
                </a:solidFill>
                <a:latin typeface="Open Sans"/>
              </a:rPr>
              <a:t> </a:t>
            </a:r>
            <a:r>
              <a:rPr lang="en-US" dirty="0" err="1">
                <a:solidFill>
                  <a:srgbClr val="444444"/>
                </a:solidFill>
                <a:latin typeface="Open Sans"/>
              </a:rPr>
              <a:t>ve</a:t>
            </a:r>
            <a:r>
              <a:rPr lang="en-US" dirty="0">
                <a:solidFill>
                  <a:srgbClr val="444444"/>
                </a:solidFill>
                <a:latin typeface="Open Sans"/>
              </a:rPr>
              <a:t> </a:t>
            </a:r>
            <a:r>
              <a:rPr lang="en-US" dirty="0" err="1">
                <a:solidFill>
                  <a:srgbClr val="444444"/>
                </a:solidFill>
                <a:latin typeface="Open Sans"/>
              </a:rPr>
              <a:t>sembol</a:t>
            </a:r>
            <a:r>
              <a:rPr lang="en-US" dirty="0">
                <a:solidFill>
                  <a:srgbClr val="444444"/>
                </a:solidFill>
                <a:latin typeface="Open Sans"/>
              </a:rPr>
              <a:t> </a:t>
            </a:r>
            <a:r>
              <a:rPr lang="en-US" dirty="0" err="1">
                <a:solidFill>
                  <a:srgbClr val="444444"/>
                </a:solidFill>
                <a:latin typeface="Open Sans"/>
              </a:rPr>
              <a:t>içeren</a:t>
            </a:r>
            <a:r>
              <a:rPr lang="en-US" dirty="0">
                <a:solidFill>
                  <a:srgbClr val="444444"/>
                </a:solidFill>
                <a:latin typeface="Open Sans"/>
              </a:rPr>
              <a:t> </a:t>
            </a:r>
            <a:r>
              <a:rPr lang="en-US" dirty="0" err="1">
                <a:solidFill>
                  <a:srgbClr val="444444"/>
                </a:solidFill>
                <a:latin typeface="Open Sans"/>
              </a:rPr>
              <a:t>bir</a:t>
            </a:r>
            <a:r>
              <a:rPr lang="en-US" dirty="0">
                <a:solidFill>
                  <a:srgbClr val="444444"/>
                </a:solidFill>
                <a:latin typeface="Open Sans"/>
              </a:rPr>
              <a:t> </a:t>
            </a:r>
            <a:r>
              <a:rPr lang="en-US" dirty="0" err="1">
                <a:solidFill>
                  <a:srgbClr val="444444"/>
                </a:solidFill>
                <a:latin typeface="Open Sans"/>
              </a:rPr>
              <a:t>şifre</a:t>
            </a:r>
            <a:r>
              <a:rPr lang="en-US" dirty="0">
                <a:solidFill>
                  <a:srgbClr val="444444"/>
                </a:solidFill>
                <a:latin typeface="Open Sans"/>
              </a:rPr>
              <a:t> </a:t>
            </a:r>
            <a:r>
              <a:rPr lang="en-US" dirty="0" err="1">
                <a:solidFill>
                  <a:srgbClr val="444444"/>
                </a:solidFill>
                <a:latin typeface="Open Sans"/>
              </a:rPr>
              <a:t>oluşturacaksınız</a:t>
            </a:r>
            <a:r>
              <a:rPr lang="en-US" dirty="0">
                <a:solidFill>
                  <a:srgbClr val="444444"/>
                </a:solidFill>
                <a:latin typeface="Open Sans"/>
              </a:rPr>
              <a:t>. </a:t>
            </a:r>
            <a:r>
              <a:rPr lang="en-US" dirty="0" err="1">
                <a:solidFill>
                  <a:srgbClr val="444444"/>
                </a:solidFill>
                <a:latin typeface="Open Sans"/>
              </a:rPr>
              <a:t>Eğer</a:t>
            </a:r>
            <a:r>
              <a:rPr lang="en-US" dirty="0">
                <a:solidFill>
                  <a:srgbClr val="444444"/>
                </a:solidFill>
                <a:latin typeface="Open Sans"/>
              </a:rPr>
              <a:t> </a:t>
            </a:r>
            <a:r>
              <a:rPr lang="en-US" dirty="0" err="1">
                <a:solidFill>
                  <a:srgbClr val="444444"/>
                </a:solidFill>
                <a:latin typeface="Open Sans"/>
              </a:rPr>
              <a:t>rastgele</a:t>
            </a:r>
            <a:r>
              <a:rPr lang="en-US" dirty="0">
                <a:solidFill>
                  <a:srgbClr val="444444"/>
                </a:solidFill>
                <a:latin typeface="Open Sans"/>
              </a:rPr>
              <a:t> </a:t>
            </a:r>
            <a:r>
              <a:rPr lang="en-US" dirty="0" err="1">
                <a:solidFill>
                  <a:srgbClr val="444444"/>
                </a:solidFill>
                <a:latin typeface="Open Sans"/>
              </a:rPr>
              <a:t>şekilde</a:t>
            </a:r>
            <a:r>
              <a:rPr lang="en-US" dirty="0">
                <a:solidFill>
                  <a:srgbClr val="444444"/>
                </a:solidFill>
                <a:latin typeface="Open Sans"/>
              </a:rPr>
              <a:t> </a:t>
            </a:r>
            <a:r>
              <a:rPr lang="en-US" dirty="0" err="1">
                <a:solidFill>
                  <a:srgbClr val="444444"/>
                </a:solidFill>
                <a:latin typeface="Open Sans"/>
              </a:rPr>
              <a:t>yapabilirseniz</a:t>
            </a:r>
            <a:r>
              <a:rPr lang="en-US" dirty="0">
                <a:solidFill>
                  <a:srgbClr val="444444"/>
                </a:solidFill>
                <a:latin typeface="Open Sans"/>
              </a:rPr>
              <a:t> </a:t>
            </a:r>
            <a:r>
              <a:rPr lang="en-US" dirty="0" err="1">
                <a:solidFill>
                  <a:srgbClr val="444444"/>
                </a:solidFill>
                <a:latin typeface="Open Sans"/>
              </a:rPr>
              <a:t>çok</a:t>
            </a:r>
            <a:r>
              <a:rPr lang="en-US" dirty="0">
                <a:solidFill>
                  <a:srgbClr val="444444"/>
                </a:solidFill>
                <a:latin typeface="Open Sans"/>
              </a:rPr>
              <a:t> </a:t>
            </a:r>
            <a:r>
              <a:rPr lang="en-US" dirty="0" err="1">
                <a:solidFill>
                  <a:srgbClr val="444444"/>
                </a:solidFill>
                <a:latin typeface="Open Sans"/>
              </a:rPr>
              <a:t>daha</a:t>
            </a:r>
            <a:r>
              <a:rPr lang="en-US" dirty="0">
                <a:solidFill>
                  <a:srgbClr val="444444"/>
                </a:solidFill>
                <a:latin typeface="Open Sans"/>
              </a:rPr>
              <a:t> </a:t>
            </a:r>
            <a:r>
              <a:rPr lang="en-US" dirty="0" err="1">
                <a:solidFill>
                  <a:srgbClr val="444444"/>
                </a:solidFill>
                <a:latin typeface="Open Sans"/>
              </a:rPr>
              <a:t>güzel</a:t>
            </a:r>
            <a:r>
              <a:rPr lang="en-US" dirty="0">
                <a:solidFill>
                  <a:srgbClr val="444444"/>
                </a:solidFill>
                <a:latin typeface="Open Sans"/>
              </a:rPr>
              <a:t>(her </a:t>
            </a:r>
            <a:r>
              <a:rPr lang="en-US" dirty="0" err="1">
                <a:solidFill>
                  <a:srgbClr val="444444"/>
                </a:solidFill>
                <a:latin typeface="Open Sans"/>
              </a:rPr>
              <a:t>sefer</a:t>
            </a:r>
            <a:r>
              <a:rPr lang="en-US" dirty="0">
                <a:solidFill>
                  <a:srgbClr val="444444"/>
                </a:solidFill>
                <a:latin typeface="Open Sans"/>
              </a:rPr>
              <a:t> </a:t>
            </a:r>
            <a:r>
              <a:rPr lang="en-US" dirty="0" err="1">
                <a:solidFill>
                  <a:srgbClr val="444444"/>
                </a:solidFill>
                <a:latin typeface="Open Sans"/>
              </a:rPr>
              <a:t>oluşan</a:t>
            </a:r>
            <a:r>
              <a:rPr lang="en-US" dirty="0">
                <a:solidFill>
                  <a:srgbClr val="444444"/>
                </a:solidFill>
                <a:latin typeface="Open Sans"/>
              </a:rPr>
              <a:t> </a:t>
            </a:r>
            <a:r>
              <a:rPr lang="en-US" dirty="0" err="1">
                <a:solidFill>
                  <a:srgbClr val="444444"/>
                </a:solidFill>
                <a:latin typeface="Open Sans"/>
              </a:rPr>
              <a:t>küçük</a:t>
            </a:r>
            <a:r>
              <a:rPr lang="en-US" dirty="0">
                <a:solidFill>
                  <a:srgbClr val="444444"/>
                </a:solidFill>
                <a:latin typeface="Open Sans"/>
              </a:rPr>
              <a:t> </a:t>
            </a:r>
            <a:r>
              <a:rPr lang="en-US" dirty="0" err="1">
                <a:solidFill>
                  <a:srgbClr val="444444"/>
                </a:solidFill>
                <a:latin typeface="Open Sans"/>
              </a:rPr>
              <a:t>harf</a:t>
            </a:r>
            <a:r>
              <a:rPr lang="en-US" dirty="0">
                <a:solidFill>
                  <a:srgbClr val="444444"/>
                </a:solidFill>
                <a:latin typeface="Open Sans"/>
              </a:rPr>
              <a:t>, </a:t>
            </a:r>
            <a:r>
              <a:rPr lang="en-US" dirty="0" err="1">
                <a:solidFill>
                  <a:srgbClr val="444444"/>
                </a:solidFill>
                <a:latin typeface="Open Sans"/>
              </a:rPr>
              <a:t>büyük</a:t>
            </a:r>
            <a:r>
              <a:rPr lang="en-US" dirty="0">
                <a:solidFill>
                  <a:srgbClr val="444444"/>
                </a:solidFill>
                <a:latin typeface="Open Sans"/>
              </a:rPr>
              <a:t> </a:t>
            </a:r>
            <a:r>
              <a:rPr lang="en-US" dirty="0" err="1">
                <a:solidFill>
                  <a:srgbClr val="444444"/>
                </a:solidFill>
                <a:latin typeface="Open Sans"/>
              </a:rPr>
              <a:t>harf</a:t>
            </a:r>
            <a:r>
              <a:rPr lang="en-US" dirty="0">
                <a:solidFill>
                  <a:srgbClr val="444444"/>
                </a:solidFill>
                <a:latin typeface="Open Sans"/>
              </a:rPr>
              <a:t> vs </a:t>
            </a:r>
            <a:r>
              <a:rPr lang="en-US" dirty="0" err="1">
                <a:solidFill>
                  <a:srgbClr val="444444"/>
                </a:solidFill>
                <a:latin typeface="Open Sans"/>
              </a:rPr>
              <a:t>sayısı</a:t>
            </a:r>
            <a:r>
              <a:rPr lang="en-US" dirty="0">
                <a:solidFill>
                  <a:srgbClr val="444444"/>
                </a:solidFill>
                <a:latin typeface="Open Sans"/>
              </a:rPr>
              <a:t> </a:t>
            </a:r>
            <a:r>
              <a:rPr lang="en-US" dirty="0" err="1">
                <a:solidFill>
                  <a:srgbClr val="444444"/>
                </a:solidFill>
                <a:latin typeface="Open Sans"/>
              </a:rPr>
              <a:t>farklı</a:t>
            </a:r>
            <a:r>
              <a:rPr lang="en-US" dirty="0">
                <a:solidFill>
                  <a:srgbClr val="444444"/>
                </a:solidFill>
                <a:latin typeface="Open Sans"/>
              </a:rPr>
              <a:t> </a:t>
            </a:r>
            <a:r>
              <a:rPr lang="en-US" dirty="0" err="1">
                <a:solidFill>
                  <a:srgbClr val="444444"/>
                </a:solidFill>
                <a:latin typeface="Open Sans"/>
              </a:rPr>
              <a:t>olucak</a:t>
            </a:r>
            <a:r>
              <a:rPr lang="en-US" dirty="0">
                <a:solidFill>
                  <a:srgbClr val="444444"/>
                </a:solidFill>
                <a:latin typeface="Open Sans"/>
              </a:rPr>
              <a:t>)</a:t>
            </a:r>
            <a:endParaRPr lang="en-US" dirty="0">
              <a:solidFill>
                <a:srgbClr val="333333"/>
              </a:solidFill>
              <a:latin typeface="Open Sans"/>
            </a:endParaRPr>
          </a:p>
          <a:p>
            <a:br>
              <a:rPr lang="en-US" dirty="0"/>
            </a:br>
            <a:endParaRPr lang="en-US" dirty="0"/>
          </a:p>
        </p:txBody>
      </p:sp>
      <p:sp>
        <p:nvSpPr>
          <p:cNvPr id="6" name="Rectangle 5">
            <a:extLst>
              <a:ext uri="{FF2B5EF4-FFF2-40B4-BE49-F238E27FC236}">
                <a16:creationId xmlns:a16="http://schemas.microsoft.com/office/drawing/2014/main" id="{5219238B-848D-44C6-96DE-98ED5577326D}"/>
              </a:ext>
            </a:extLst>
          </p:cNvPr>
          <p:cNvSpPr/>
          <p:nvPr/>
        </p:nvSpPr>
        <p:spPr>
          <a:xfrm>
            <a:off x="2138082" y="3517157"/>
            <a:ext cx="4572000" cy="2031325"/>
          </a:xfrm>
          <a:prstGeom prst="rect">
            <a:avLst/>
          </a:prstGeom>
        </p:spPr>
        <p:txBody>
          <a:bodyPr>
            <a:spAutoFit/>
          </a:bodyPr>
          <a:lstStyle/>
          <a:p>
            <a:r>
              <a:rPr lang="en-US" b="1" dirty="0">
                <a:solidFill>
                  <a:srgbClr val="444444"/>
                </a:solidFill>
                <a:latin typeface="Open Sans"/>
              </a:rPr>
              <a:t>Adam </a:t>
            </a:r>
            <a:r>
              <a:rPr lang="en-US" b="1" dirty="0" err="1">
                <a:solidFill>
                  <a:srgbClr val="444444"/>
                </a:solidFill>
                <a:latin typeface="Open Sans"/>
              </a:rPr>
              <a:t>Asmaca</a:t>
            </a:r>
            <a:endParaRPr lang="en-US" b="1" dirty="0">
              <a:solidFill>
                <a:srgbClr val="444444"/>
              </a:solidFill>
              <a:latin typeface="Open Sans"/>
            </a:endParaRPr>
          </a:p>
          <a:p>
            <a:r>
              <a:rPr lang="en-US" dirty="0" err="1">
                <a:solidFill>
                  <a:srgbClr val="444444"/>
                </a:solidFill>
                <a:latin typeface="Open Sans"/>
              </a:rPr>
              <a:t>Önceden</a:t>
            </a:r>
            <a:r>
              <a:rPr lang="en-US" dirty="0">
                <a:solidFill>
                  <a:srgbClr val="444444"/>
                </a:solidFill>
                <a:latin typeface="Open Sans"/>
              </a:rPr>
              <a:t> </a:t>
            </a:r>
            <a:r>
              <a:rPr lang="en-US" dirty="0" err="1">
                <a:solidFill>
                  <a:srgbClr val="444444"/>
                </a:solidFill>
                <a:latin typeface="Open Sans"/>
              </a:rPr>
              <a:t>listeye</a:t>
            </a:r>
            <a:r>
              <a:rPr lang="en-US" dirty="0">
                <a:solidFill>
                  <a:srgbClr val="444444"/>
                </a:solidFill>
                <a:latin typeface="Open Sans"/>
              </a:rPr>
              <a:t> </a:t>
            </a:r>
            <a:r>
              <a:rPr lang="en-US" dirty="0" err="1">
                <a:solidFill>
                  <a:srgbClr val="444444"/>
                </a:solidFill>
                <a:latin typeface="Open Sans"/>
              </a:rPr>
              <a:t>kaydettiğiniz</a:t>
            </a:r>
            <a:r>
              <a:rPr lang="en-US" dirty="0">
                <a:solidFill>
                  <a:srgbClr val="444444"/>
                </a:solidFill>
                <a:latin typeface="Open Sans"/>
              </a:rPr>
              <a:t> </a:t>
            </a:r>
            <a:r>
              <a:rPr lang="en-US" dirty="0" err="1">
                <a:solidFill>
                  <a:srgbClr val="444444"/>
                </a:solidFill>
                <a:latin typeface="Open Sans"/>
              </a:rPr>
              <a:t>kelimeler</a:t>
            </a:r>
            <a:r>
              <a:rPr lang="en-US" dirty="0">
                <a:solidFill>
                  <a:srgbClr val="444444"/>
                </a:solidFill>
                <a:latin typeface="Open Sans"/>
              </a:rPr>
              <a:t> </a:t>
            </a:r>
            <a:r>
              <a:rPr lang="en-US" dirty="0" err="1">
                <a:solidFill>
                  <a:srgbClr val="444444"/>
                </a:solidFill>
                <a:latin typeface="Open Sans"/>
              </a:rPr>
              <a:t>içinden</a:t>
            </a:r>
            <a:r>
              <a:rPr lang="en-US" dirty="0">
                <a:solidFill>
                  <a:srgbClr val="444444"/>
                </a:solidFill>
                <a:latin typeface="Open Sans"/>
              </a:rPr>
              <a:t> </a:t>
            </a:r>
            <a:r>
              <a:rPr lang="en-US" dirty="0" err="1">
                <a:solidFill>
                  <a:srgbClr val="444444"/>
                </a:solidFill>
                <a:latin typeface="Open Sans"/>
              </a:rPr>
              <a:t>rastgele</a:t>
            </a:r>
            <a:r>
              <a:rPr lang="en-US" dirty="0">
                <a:solidFill>
                  <a:srgbClr val="444444"/>
                </a:solidFill>
                <a:latin typeface="Open Sans"/>
              </a:rPr>
              <a:t> </a:t>
            </a:r>
            <a:r>
              <a:rPr lang="en-US" dirty="0" err="1">
                <a:solidFill>
                  <a:srgbClr val="444444"/>
                </a:solidFill>
                <a:latin typeface="Open Sans"/>
              </a:rPr>
              <a:t>biri</a:t>
            </a:r>
            <a:r>
              <a:rPr lang="en-US" dirty="0">
                <a:solidFill>
                  <a:srgbClr val="444444"/>
                </a:solidFill>
                <a:latin typeface="Open Sans"/>
              </a:rPr>
              <a:t> program her </a:t>
            </a:r>
            <a:r>
              <a:rPr lang="en-US" dirty="0" err="1">
                <a:solidFill>
                  <a:srgbClr val="444444"/>
                </a:solidFill>
                <a:latin typeface="Open Sans"/>
              </a:rPr>
              <a:t>başladığında</a:t>
            </a:r>
            <a:r>
              <a:rPr lang="en-US" dirty="0">
                <a:solidFill>
                  <a:srgbClr val="444444"/>
                </a:solidFill>
                <a:latin typeface="Open Sans"/>
              </a:rPr>
              <a:t> </a:t>
            </a:r>
            <a:r>
              <a:rPr lang="en-US" dirty="0" err="1">
                <a:solidFill>
                  <a:srgbClr val="444444"/>
                </a:solidFill>
                <a:latin typeface="Open Sans"/>
              </a:rPr>
              <a:t>seçilecek</a:t>
            </a:r>
            <a:r>
              <a:rPr lang="en-US" dirty="0">
                <a:solidFill>
                  <a:srgbClr val="444444"/>
                </a:solidFill>
                <a:latin typeface="Open Sans"/>
              </a:rPr>
              <a:t>. </a:t>
            </a:r>
            <a:r>
              <a:rPr lang="en-US" dirty="0" err="1">
                <a:solidFill>
                  <a:srgbClr val="444444"/>
                </a:solidFill>
                <a:latin typeface="Open Sans"/>
              </a:rPr>
              <a:t>Kullanıcı</a:t>
            </a:r>
            <a:r>
              <a:rPr lang="en-US" dirty="0">
                <a:solidFill>
                  <a:srgbClr val="444444"/>
                </a:solidFill>
                <a:latin typeface="Open Sans"/>
              </a:rPr>
              <a:t>  </a:t>
            </a:r>
            <a:r>
              <a:rPr lang="en-US" dirty="0" err="1">
                <a:solidFill>
                  <a:srgbClr val="444444"/>
                </a:solidFill>
                <a:latin typeface="Open Sans"/>
              </a:rPr>
              <a:t>harf</a:t>
            </a:r>
            <a:r>
              <a:rPr lang="en-US" dirty="0">
                <a:solidFill>
                  <a:srgbClr val="444444"/>
                </a:solidFill>
                <a:latin typeface="Open Sans"/>
              </a:rPr>
              <a:t> </a:t>
            </a:r>
            <a:r>
              <a:rPr lang="en-US" dirty="0" err="1">
                <a:solidFill>
                  <a:srgbClr val="444444"/>
                </a:solidFill>
                <a:latin typeface="Open Sans"/>
              </a:rPr>
              <a:t>girdikçe</a:t>
            </a:r>
            <a:r>
              <a:rPr lang="en-US" dirty="0">
                <a:solidFill>
                  <a:srgbClr val="444444"/>
                </a:solidFill>
                <a:latin typeface="Open Sans"/>
              </a:rPr>
              <a:t> </a:t>
            </a:r>
            <a:r>
              <a:rPr lang="en-US" dirty="0" err="1">
                <a:solidFill>
                  <a:srgbClr val="444444"/>
                </a:solidFill>
                <a:latin typeface="Open Sans"/>
              </a:rPr>
              <a:t>doğruysa</a:t>
            </a:r>
            <a:r>
              <a:rPr lang="en-US" dirty="0">
                <a:solidFill>
                  <a:srgbClr val="444444"/>
                </a:solidFill>
                <a:latin typeface="Open Sans"/>
              </a:rPr>
              <a:t> </a:t>
            </a:r>
            <a:r>
              <a:rPr lang="en-US" dirty="0" err="1">
                <a:solidFill>
                  <a:srgbClr val="444444"/>
                </a:solidFill>
                <a:latin typeface="Open Sans"/>
              </a:rPr>
              <a:t>harf</a:t>
            </a:r>
            <a:r>
              <a:rPr lang="en-US" dirty="0">
                <a:solidFill>
                  <a:srgbClr val="444444"/>
                </a:solidFill>
                <a:latin typeface="Open Sans"/>
              </a:rPr>
              <a:t> </a:t>
            </a:r>
            <a:r>
              <a:rPr lang="en-US" dirty="0" err="1">
                <a:solidFill>
                  <a:srgbClr val="444444"/>
                </a:solidFill>
                <a:latin typeface="Open Sans"/>
              </a:rPr>
              <a:t>açılacak</a:t>
            </a:r>
            <a:r>
              <a:rPr lang="en-US" dirty="0">
                <a:solidFill>
                  <a:srgbClr val="444444"/>
                </a:solidFill>
                <a:latin typeface="Open Sans"/>
              </a:rPr>
              <a:t>. </a:t>
            </a:r>
            <a:r>
              <a:rPr lang="en-US" dirty="0" err="1">
                <a:solidFill>
                  <a:srgbClr val="444444"/>
                </a:solidFill>
                <a:latin typeface="Open Sans"/>
              </a:rPr>
              <a:t>Örnek</a:t>
            </a:r>
            <a:endParaRPr lang="en-US" dirty="0">
              <a:solidFill>
                <a:srgbClr val="444444"/>
              </a:solidFill>
              <a:latin typeface="Open Sans"/>
            </a:endParaRPr>
          </a:p>
          <a:p>
            <a:r>
              <a:rPr lang="en-US" dirty="0">
                <a:solidFill>
                  <a:srgbClr val="444444"/>
                </a:solidFill>
                <a:latin typeface="Open Sans"/>
              </a:rPr>
              <a:t>“-----” </a:t>
            </a:r>
            <a:r>
              <a:rPr lang="en-US" dirty="0" err="1">
                <a:solidFill>
                  <a:srgbClr val="444444"/>
                </a:solidFill>
                <a:latin typeface="Open Sans"/>
              </a:rPr>
              <a:t>kalan</a:t>
            </a:r>
            <a:r>
              <a:rPr lang="en-US" dirty="0">
                <a:solidFill>
                  <a:srgbClr val="444444"/>
                </a:solidFill>
                <a:latin typeface="Open Sans"/>
              </a:rPr>
              <a:t> </a:t>
            </a:r>
            <a:r>
              <a:rPr lang="en-US" dirty="0" err="1">
                <a:solidFill>
                  <a:srgbClr val="444444"/>
                </a:solidFill>
                <a:latin typeface="Open Sans"/>
              </a:rPr>
              <a:t>yanlış</a:t>
            </a:r>
            <a:r>
              <a:rPr lang="en-US" dirty="0">
                <a:solidFill>
                  <a:srgbClr val="444444"/>
                </a:solidFill>
                <a:latin typeface="Open Sans"/>
              </a:rPr>
              <a:t> </a:t>
            </a:r>
            <a:r>
              <a:rPr lang="en-US" dirty="0" err="1">
                <a:solidFill>
                  <a:srgbClr val="444444"/>
                </a:solidFill>
                <a:latin typeface="Open Sans"/>
              </a:rPr>
              <a:t>hak</a:t>
            </a:r>
            <a:r>
              <a:rPr lang="en-US" dirty="0">
                <a:solidFill>
                  <a:srgbClr val="444444"/>
                </a:solidFill>
                <a:latin typeface="Open Sans"/>
              </a:rPr>
              <a:t> </a:t>
            </a:r>
            <a:r>
              <a:rPr lang="en-US" dirty="0" err="1">
                <a:solidFill>
                  <a:srgbClr val="444444"/>
                </a:solidFill>
                <a:latin typeface="Open Sans"/>
              </a:rPr>
              <a:t>sayısı</a:t>
            </a:r>
            <a:r>
              <a:rPr lang="en-US" dirty="0">
                <a:solidFill>
                  <a:srgbClr val="444444"/>
                </a:solidFill>
                <a:latin typeface="Open Sans"/>
              </a:rPr>
              <a:t> : 3</a:t>
            </a:r>
          </a:p>
          <a:p>
            <a:r>
              <a:rPr lang="en-US" dirty="0" err="1">
                <a:solidFill>
                  <a:srgbClr val="444444"/>
                </a:solidFill>
                <a:latin typeface="Open Sans"/>
              </a:rPr>
              <a:t>Kullanıcı</a:t>
            </a:r>
            <a:r>
              <a:rPr lang="en-US" dirty="0">
                <a:solidFill>
                  <a:srgbClr val="444444"/>
                </a:solidFill>
                <a:latin typeface="Open Sans"/>
              </a:rPr>
              <a:t> : k</a:t>
            </a:r>
          </a:p>
          <a:p>
            <a:r>
              <a:rPr lang="en-US" dirty="0">
                <a:solidFill>
                  <a:srgbClr val="444444"/>
                </a:solidFill>
                <a:latin typeface="Open Sans"/>
              </a:rPr>
              <a:t>“k----”  </a:t>
            </a:r>
            <a:r>
              <a:rPr lang="en-US" dirty="0" err="1">
                <a:solidFill>
                  <a:srgbClr val="444444"/>
                </a:solidFill>
                <a:latin typeface="Open Sans"/>
              </a:rPr>
              <a:t>kalan</a:t>
            </a:r>
            <a:r>
              <a:rPr lang="en-US" dirty="0">
                <a:solidFill>
                  <a:srgbClr val="444444"/>
                </a:solidFill>
                <a:latin typeface="Open Sans"/>
              </a:rPr>
              <a:t> </a:t>
            </a:r>
            <a:r>
              <a:rPr lang="en-US" dirty="0" err="1">
                <a:solidFill>
                  <a:srgbClr val="444444"/>
                </a:solidFill>
                <a:latin typeface="Open Sans"/>
              </a:rPr>
              <a:t>yanlış</a:t>
            </a:r>
            <a:r>
              <a:rPr lang="en-US" dirty="0">
                <a:solidFill>
                  <a:srgbClr val="444444"/>
                </a:solidFill>
                <a:latin typeface="Open Sans"/>
              </a:rPr>
              <a:t> </a:t>
            </a:r>
            <a:r>
              <a:rPr lang="en-US" dirty="0" err="1">
                <a:solidFill>
                  <a:srgbClr val="444444"/>
                </a:solidFill>
                <a:latin typeface="Open Sans"/>
              </a:rPr>
              <a:t>hak</a:t>
            </a:r>
            <a:r>
              <a:rPr lang="en-US" dirty="0">
                <a:solidFill>
                  <a:srgbClr val="444444"/>
                </a:solidFill>
                <a:latin typeface="Open Sans"/>
              </a:rPr>
              <a:t> </a:t>
            </a:r>
            <a:r>
              <a:rPr lang="en-US" dirty="0" err="1">
                <a:solidFill>
                  <a:srgbClr val="444444"/>
                </a:solidFill>
                <a:latin typeface="Open Sans"/>
              </a:rPr>
              <a:t>sayısı</a:t>
            </a:r>
            <a:r>
              <a:rPr lang="en-US" dirty="0">
                <a:solidFill>
                  <a:srgbClr val="444444"/>
                </a:solidFill>
                <a:latin typeface="Open Sans"/>
              </a:rPr>
              <a:t> : 3</a:t>
            </a:r>
            <a:endParaRPr lang="en-US" dirty="0">
              <a:solidFill>
                <a:srgbClr val="333333"/>
              </a:solidFill>
              <a:latin typeface="Open Sans"/>
            </a:endParaRPr>
          </a:p>
          <a:p>
            <a:br>
              <a:rPr lang="en-US" dirty="0"/>
            </a:br>
            <a:endParaRPr lang="en-US" dirty="0"/>
          </a:p>
        </p:txBody>
      </p:sp>
    </p:spTree>
    <p:extLst>
      <p:ext uri="{BB962C8B-B14F-4D97-AF65-F5344CB8AC3E}">
        <p14:creationId xmlns:p14="http://schemas.microsoft.com/office/powerpoint/2010/main" val="3912259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Sorular</a:t>
            </a:r>
            <a:r>
              <a:rPr lang="en-US" dirty="0"/>
              <a:t> ?</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r>
              <a:rPr lang="en-US" dirty="0" err="1"/>
              <a:t>Uğurkan</a:t>
            </a:r>
            <a:r>
              <a:rPr lang="en-US" dirty="0"/>
              <a:t> </a:t>
            </a:r>
            <a:r>
              <a:rPr lang="en-US" dirty="0" err="1"/>
              <a:t>Ateş</a:t>
            </a:r>
            <a:endParaRPr dirty="0"/>
          </a:p>
          <a:p>
            <a:pPr marL="0" lvl="0" indent="0" algn="ctr" rtl="0">
              <a:spcBef>
                <a:spcPts val="0"/>
              </a:spcBef>
              <a:spcAft>
                <a:spcPts val="0"/>
              </a:spcAft>
              <a:buClr>
                <a:schemeClr val="dk1"/>
              </a:buClr>
              <a:buSzPts val="1100"/>
              <a:buFont typeface="Arial"/>
              <a:buNone/>
            </a:pPr>
            <a:r>
              <a:rPr lang="en" dirty="0"/>
              <a:t>+90 531 598 2773 </a:t>
            </a:r>
            <a:endParaRPr dirty="0"/>
          </a:p>
          <a:p>
            <a:pPr marL="0" lvl="0" indent="0" algn="ctr" rtl="0">
              <a:spcBef>
                <a:spcPts val="0"/>
              </a:spcBef>
              <a:spcAft>
                <a:spcPts val="0"/>
              </a:spcAft>
              <a:buNone/>
            </a:pPr>
            <a:r>
              <a:rPr lang="en-US" dirty="0">
                <a:hlinkClick r:id="rId3"/>
              </a:rPr>
              <a:t>uates@gtu.edu.tr</a:t>
            </a:r>
            <a:endParaRPr lang="en-US" dirty="0"/>
          </a:p>
          <a:p>
            <a:pPr marL="0" lvl="0" indent="0" algn="ctr" rtl="0">
              <a:spcBef>
                <a:spcPts val="0"/>
              </a:spcBef>
              <a:spcAft>
                <a:spcPts val="0"/>
              </a:spcAft>
              <a:buNone/>
            </a:pPr>
            <a:r>
              <a:rPr lang="en-US" dirty="0"/>
              <a:t>ugurkanates97@gmail.com</a:t>
            </a:r>
            <a:endParaRPr dirty="0"/>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Teşekkürler</a:t>
            </a:r>
            <a:endParaRPr dirty="0"/>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574519" y="570456"/>
            <a:ext cx="6919200" cy="1016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1" dirty="0" err="1">
                <a:solidFill>
                  <a:schemeClr val="dk1"/>
                </a:solidFill>
              </a:rPr>
              <a:t>Roketler</a:t>
            </a:r>
            <a:r>
              <a:rPr lang="en-US" sz="1400" b="1" i="1" dirty="0">
                <a:solidFill>
                  <a:schemeClr val="dk1"/>
                </a:solidFill>
              </a:rPr>
              <a:t> </a:t>
            </a:r>
            <a:r>
              <a:rPr lang="en-US" sz="1400" b="1" i="1" dirty="0" err="1">
                <a:solidFill>
                  <a:schemeClr val="dk1"/>
                </a:solidFill>
              </a:rPr>
              <a:t>ile</a:t>
            </a:r>
            <a:r>
              <a:rPr lang="en-US" sz="1400" b="1" i="1" dirty="0">
                <a:solidFill>
                  <a:schemeClr val="dk1"/>
                </a:solidFill>
              </a:rPr>
              <a:t> </a:t>
            </a:r>
            <a:r>
              <a:rPr lang="en-US" sz="1400" b="1" i="1" dirty="0" err="1">
                <a:solidFill>
                  <a:schemeClr val="dk1"/>
                </a:solidFill>
              </a:rPr>
              <a:t>ilgili</a:t>
            </a:r>
            <a:r>
              <a:rPr lang="en-US" sz="1400" b="1" i="1" dirty="0">
                <a:solidFill>
                  <a:schemeClr val="dk1"/>
                </a:solidFill>
              </a:rPr>
              <a:t> </a:t>
            </a:r>
            <a:r>
              <a:rPr lang="en-US" sz="1400" b="1" i="1" dirty="0" err="1">
                <a:solidFill>
                  <a:schemeClr val="dk1"/>
                </a:solidFill>
              </a:rPr>
              <a:t>ekstravaganza</a:t>
            </a:r>
            <a:r>
              <a:rPr lang="en-US" sz="1400" b="1" i="1" dirty="0">
                <a:solidFill>
                  <a:schemeClr val="dk1"/>
                </a:solidFill>
              </a:rPr>
              <a:t> – </a:t>
            </a:r>
            <a:r>
              <a:rPr lang="en-US" sz="1400" b="1" i="1" dirty="0" err="1">
                <a:solidFill>
                  <a:schemeClr val="dk1"/>
                </a:solidFill>
              </a:rPr>
              <a:t>bilmediğiniz</a:t>
            </a:r>
            <a:r>
              <a:rPr lang="en-US" sz="1400" b="1" i="1" dirty="0">
                <a:solidFill>
                  <a:schemeClr val="dk1"/>
                </a:solidFill>
              </a:rPr>
              <a:t> </a:t>
            </a:r>
            <a:r>
              <a:rPr lang="en-US" sz="1400" b="1" i="1" dirty="0" err="1">
                <a:solidFill>
                  <a:schemeClr val="dk1"/>
                </a:solidFill>
              </a:rPr>
              <a:t>ilginç</a:t>
            </a:r>
            <a:r>
              <a:rPr lang="en-US" sz="1400" b="1" i="1" dirty="0">
                <a:solidFill>
                  <a:schemeClr val="dk1"/>
                </a:solidFill>
              </a:rPr>
              <a:t> </a:t>
            </a:r>
            <a:r>
              <a:rPr lang="en-US" sz="1400" b="1" i="1" dirty="0" err="1">
                <a:solidFill>
                  <a:schemeClr val="dk1"/>
                </a:solidFill>
              </a:rPr>
              <a:t>bilgiler</a:t>
            </a:r>
            <a:r>
              <a:rPr lang="en-US" sz="1400" b="1" i="1" dirty="0">
                <a:solidFill>
                  <a:schemeClr val="dk1"/>
                </a:solidFill>
              </a:rPr>
              <a:t>?</a:t>
            </a:r>
            <a:endParaRPr sz="1400" b="1" i="1"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r>
              <a:rPr lang="en-US" dirty="0">
                <a:solidFill>
                  <a:schemeClr val="dk1"/>
                </a:solidFill>
              </a:rPr>
              <a:t>1957 </a:t>
            </a:r>
            <a:r>
              <a:rPr lang="en-US" dirty="0" err="1">
                <a:solidFill>
                  <a:schemeClr val="dk1"/>
                </a:solidFill>
              </a:rPr>
              <a:t>Sovyetler</a:t>
            </a:r>
            <a:r>
              <a:rPr lang="en-US" dirty="0">
                <a:solidFill>
                  <a:schemeClr val="dk1"/>
                </a:solidFill>
              </a:rPr>
              <a:t> ilk </a:t>
            </a:r>
            <a:r>
              <a:rPr lang="en-US" dirty="0" err="1">
                <a:solidFill>
                  <a:schemeClr val="dk1"/>
                </a:solidFill>
              </a:rPr>
              <a:t>uyduyu</a:t>
            </a:r>
            <a:r>
              <a:rPr lang="en-US" dirty="0">
                <a:solidFill>
                  <a:schemeClr val="dk1"/>
                </a:solidFill>
              </a:rPr>
              <a:t> fırlattı.1969 Saturn V </a:t>
            </a:r>
            <a:r>
              <a:rPr lang="en-US" dirty="0" err="1">
                <a:solidFill>
                  <a:schemeClr val="dk1"/>
                </a:solidFill>
              </a:rPr>
              <a:t>Amerikan</a:t>
            </a:r>
            <a:r>
              <a:rPr lang="en-US" dirty="0">
                <a:solidFill>
                  <a:schemeClr val="dk1"/>
                </a:solidFill>
              </a:rPr>
              <a:t> </a:t>
            </a:r>
            <a:r>
              <a:rPr lang="en-US" dirty="0" err="1">
                <a:solidFill>
                  <a:schemeClr val="dk1"/>
                </a:solidFill>
              </a:rPr>
              <a:t>roketi</a:t>
            </a:r>
            <a:r>
              <a:rPr lang="en-US" dirty="0">
                <a:solidFill>
                  <a:schemeClr val="dk1"/>
                </a:solidFill>
              </a:rPr>
              <a:t> </a:t>
            </a:r>
            <a:r>
              <a:rPr lang="en-US" dirty="0" err="1">
                <a:solidFill>
                  <a:schemeClr val="dk1"/>
                </a:solidFill>
              </a:rPr>
              <a:t>aya</a:t>
            </a:r>
            <a:r>
              <a:rPr lang="en-US" dirty="0">
                <a:solidFill>
                  <a:schemeClr val="dk1"/>
                </a:solidFill>
              </a:rPr>
              <a:t> </a:t>
            </a:r>
            <a:r>
              <a:rPr lang="en-US" dirty="0" err="1">
                <a:solidFill>
                  <a:schemeClr val="dk1"/>
                </a:solidFill>
              </a:rPr>
              <a:t>ulaşan</a:t>
            </a:r>
            <a:r>
              <a:rPr lang="en-US" dirty="0">
                <a:solidFill>
                  <a:schemeClr val="dk1"/>
                </a:solidFill>
              </a:rPr>
              <a:t> ilk </a:t>
            </a:r>
            <a:r>
              <a:rPr lang="en-US" dirty="0" err="1">
                <a:solidFill>
                  <a:schemeClr val="dk1"/>
                </a:solidFill>
              </a:rPr>
              <a:t>roket</a:t>
            </a:r>
            <a:r>
              <a:rPr lang="en-US" dirty="0">
                <a:solidFill>
                  <a:schemeClr val="dk1"/>
                </a:solidFill>
              </a:rPr>
              <a:t>.</a:t>
            </a:r>
          </a:p>
          <a:p>
            <a:pPr lvl="0">
              <a:buClr>
                <a:schemeClr val="dk1"/>
              </a:buClr>
              <a:buFont typeface="Roboto Condensed"/>
              <a:buAutoNum type="arabicPeriod"/>
            </a:pPr>
            <a:r>
              <a:rPr lang="en-US" dirty="0">
                <a:solidFill>
                  <a:schemeClr val="dk1"/>
                </a:solidFill>
              </a:rPr>
              <a:t>20 </a:t>
            </a:r>
            <a:r>
              <a:rPr lang="en-US" dirty="0" err="1">
                <a:solidFill>
                  <a:schemeClr val="dk1"/>
                </a:solidFill>
              </a:rPr>
              <a:t>Temmuz</a:t>
            </a:r>
            <a:r>
              <a:rPr lang="en-US" dirty="0">
                <a:solidFill>
                  <a:schemeClr val="dk1"/>
                </a:solidFill>
              </a:rPr>
              <a:t> 1969 </a:t>
            </a:r>
            <a:r>
              <a:rPr lang="en-US" dirty="0" err="1">
                <a:solidFill>
                  <a:schemeClr val="dk1"/>
                </a:solidFill>
              </a:rPr>
              <a:t>insan</a:t>
            </a:r>
            <a:r>
              <a:rPr lang="en-US" dirty="0">
                <a:solidFill>
                  <a:schemeClr val="dk1"/>
                </a:solidFill>
              </a:rPr>
              <a:t> </a:t>
            </a:r>
            <a:r>
              <a:rPr lang="en-US" dirty="0" err="1">
                <a:solidFill>
                  <a:schemeClr val="dk1"/>
                </a:solidFill>
              </a:rPr>
              <a:t>aya</a:t>
            </a:r>
            <a:r>
              <a:rPr lang="en-US" dirty="0">
                <a:solidFill>
                  <a:schemeClr val="dk1"/>
                </a:solidFill>
              </a:rPr>
              <a:t> </a:t>
            </a:r>
            <a:r>
              <a:rPr lang="en-US" dirty="0" err="1">
                <a:solidFill>
                  <a:schemeClr val="dk1"/>
                </a:solidFill>
              </a:rPr>
              <a:t>ayak</a:t>
            </a:r>
            <a:r>
              <a:rPr lang="en-US" dirty="0">
                <a:solidFill>
                  <a:schemeClr val="dk1"/>
                </a:solidFill>
              </a:rPr>
              <a:t> </a:t>
            </a:r>
            <a:r>
              <a:rPr lang="en-US" dirty="0" err="1">
                <a:solidFill>
                  <a:schemeClr val="dk1"/>
                </a:solidFill>
              </a:rPr>
              <a:t>bastı</a:t>
            </a:r>
            <a:r>
              <a:rPr lang="en-US" dirty="0">
                <a:solidFill>
                  <a:schemeClr val="dk1"/>
                </a:solidFill>
              </a:rPr>
              <a:t>.(Apollo 11, </a:t>
            </a:r>
            <a:r>
              <a:rPr lang="en-US" dirty="0"/>
              <a:t>Neil Armstrong )</a:t>
            </a: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r>
              <a:rPr lang="en-US" dirty="0">
                <a:solidFill>
                  <a:schemeClr val="dk1"/>
                </a:solidFill>
              </a:rPr>
              <a:t>1988 </a:t>
            </a:r>
            <a:r>
              <a:rPr lang="en-US" dirty="0" err="1">
                <a:solidFill>
                  <a:schemeClr val="dk1"/>
                </a:solidFill>
              </a:rPr>
              <a:t>RoketSan</a:t>
            </a:r>
            <a:r>
              <a:rPr lang="en-US" dirty="0">
                <a:solidFill>
                  <a:schemeClr val="dk1"/>
                </a:solidFill>
              </a:rPr>
              <a:t> AŞ </a:t>
            </a:r>
            <a:r>
              <a:rPr lang="en-US" dirty="0" err="1">
                <a:solidFill>
                  <a:schemeClr val="dk1"/>
                </a:solidFill>
              </a:rPr>
              <a:t>kuruldu</a:t>
            </a:r>
            <a:r>
              <a:rPr lang="en-US" dirty="0">
                <a:solidFill>
                  <a:schemeClr val="dk1"/>
                </a:solidFill>
              </a:rPr>
              <a:t>.</a:t>
            </a:r>
          </a:p>
          <a:p>
            <a:pPr marL="457200" lvl="0" indent="-304800" algn="l" rtl="0">
              <a:spcBef>
                <a:spcPts val="0"/>
              </a:spcBef>
              <a:spcAft>
                <a:spcPts val="0"/>
              </a:spcAft>
              <a:buClr>
                <a:schemeClr val="dk1"/>
              </a:buClr>
              <a:buSzPts val="1200"/>
              <a:buFont typeface="Roboto Condensed"/>
              <a:buAutoNum type="arabicPeriod"/>
            </a:pPr>
            <a:r>
              <a:rPr lang="en-US" dirty="0">
                <a:solidFill>
                  <a:schemeClr val="dk1"/>
                </a:solidFill>
              </a:rPr>
              <a:t>1998 ISS </a:t>
            </a:r>
            <a:r>
              <a:rPr lang="en-US" dirty="0" err="1">
                <a:solidFill>
                  <a:schemeClr val="dk1"/>
                </a:solidFill>
              </a:rPr>
              <a:t>kurulmaya</a:t>
            </a:r>
            <a:r>
              <a:rPr lang="en-US" dirty="0">
                <a:solidFill>
                  <a:schemeClr val="dk1"/>
                </a:solidFill>
              </a:rPr>
              <a:t> </a:t>
            </a:r>
            <a:r>
              <a:rPr lang="en-US" dirty="0" err="1">
                <a:solidFill>
                  <a:schemeClr val="dk1"/>
                </a:solidFill>
              </a:rPr>
              <a:t>başlandı</a:t>
            </a:r>
            <a:r>
              <a:rPr lang="en-US" dirty="0">
                <a:solidFill>
                  <a:schemeClr val="dk1"/>
                </a:solidFill>
              </a:rPr>
              <a:t> , 2000 </a:t>
            </a:r>
            <a:r>
              <a:rPr lang="en-US" dirty="0" err="1">
                <a:solidFill>
                  <a:schemeClr val="dk1"/>
                </a:solidFill>
              </a:rPr>
              <a:t>tarihinde</a:t>
            </a:r>
            <a:r>
              <a:rPr lang="en-US" dirty="0">
                <a:solidFill>
                  <a:schemeClr val="dk1"/>
                </a:solidFill>
              </a:rPr>
              <a:t> ilk </a:t>
            </a:r>
            <a:r>
              <a:rPr lang="en-US" dirty="0" err="1">
                <a:solidFill>
                  <a:schemeClr val="dk1"/>
                </a:solidFill>
              </a:rPr>
              <a:t>ekip</a:t>
            </a:r>
            <a:r>
              <a:rPr lang="en-US" dirty="0">
                <a:solidFill>
                  <a:schemeClr val="dk1"/>
                </a:solidFill>
              </a:rPr>
              <a:t> 15 </a:t>
            </a:r>
            <a:r>
              <a:rPr lang="en-US" dirty="0" err="1">
                <a:solidFill>
                  <a:schemeClr val="dk1"/>
                </a:solidFill>
              </a:rPr>
              <a:t>ayın</a:t>
            </a:r>
            <a:r>
              <a:rPr lang="en-US" dirty="0">
                <a:solidFill>
                  <a:schemeClr val="dk1"/>
                </a:solidFill>
              </a:rPr>
              <a:t> </a:t>
            </a:r>
            <a:r>
              <a:rPr lang="en-US" dirty="0" err="1">
                <a:solidFill>
                  <a:schemeClr val="dk1"/>
                </a:solidFill>
              </a:rPr>
              <a:t>üzerinde</a:t>
            </a:r>
            <a:r>
              <a:rPr lang="en-US" dirty="0">
                <a:solidFill>
                  <a:schemeClr val="dk1"/>
                </a:solidFill>
              </a:rPr>
              <a:t> </a:t>
            </a:r>
            <a:r>
              <a:rPr lang="en-US" dirty="0" err="1">
                <a:solidFill>
                  <a:schemeClr val="dk1"/>
                </a:solidFill>
              </a:rPr>
              <a:t>orada</a:t>
            </a:r>
            <a:r>
              <a:rPr lang="en-US" dirty="0">
                <a:solidFill>
                  <a:schemeClr val="dk1"/>
                </a:solidFill>
              </a:rPr>
              <a:t> </a:t>
            </a:r>
            <a:r>
              <a:rPr lang="en-US" dirty="0" err="1">
                <a:solidFill>
                  <a:schemeClr val="dk1"/>
                </a:solidFill>
              </a:rPr>
              <a:t>kaldı</a:t>
            </a:r>
            <a:r>
              <a:rPr lang="en-US" dirty="0">
                <a:solidFill>
                  <a:schemeClr val="dk1"/>
                </a:solidFill>
              </a:rPr>
              <a:t>.</a:t>
            </a:r>
          </a:p>
          <a:p>
            <a:pPr marL="457200" lvl="0" indent="-304800" algn="l" rtl="0">
              <a:spcBef>
                <a:spcPts val="0"/>
              </a:spcBef>
              <a:spcAft>
                <a:spcPts val="0"/>
              </a:spcAft>
              <a:buClr>
                <a:schemeClr val="dk1"/>
              </a:buClr>
              <a:buSzPts val="1200"/>
              <a:buFont typeface="Roboto Condensed"/>
              <a:buAutoNum type="arabicPeriod"/>
            </a:pPr>
            <a:r>
              <a:rPr lang="en-US" dirty="0" err="1">
                <a:solidFill>
                  <a:schemeClr val="dk1"/>
                </a:solidFill>
              </a:rPr>
              <a:t>Mayıs</a:t>
            </a:r>
            <a:r>
              <a:rPr lang="en-US" dirty="0">
                <a:solidFill>
                  <a:schemeClr val="dk1"/>
                </a:solidFill>
              </a:rPr>
              <a:t> 2002 Space X </a:t>
            </a:r>
            <a:r>
              <a:rPr lang="en-US" dirty="0" err="1">
                <a:solidFill>
                  <a:schemeClr val="dk1"/>
                </a:solidFill>
              </a:rPr>
              <a:t>kuruldu</a:t>
            </a:r>
            <a:r>
              <a:rPr lang="en-US" dirty="0">
                <a:solidFill>
                  <a:schemeClr val="dk1"/>
                </a:solidFill>
              </a:rPr>
              <a:t>. </a:t>
            </a:r>
          </a:p>
          <a:p>
            <a:pPr marL="457200" lvl="0" indent="-304800" algn="l" rtl="0">
              <a:spcBef>
                <a:spcPts val="0"/>
              </a:spcBef>
              <a:spcAft>
                <a:spcPts val="0"/>
              </a:spcAft>
              <a:buClr>
                <a:schemeClr val="dk1"/>
              </a:buClr>
              <a:buSzPts val="1200"/>
              <a:buFont typeface="Roboto Condensed"/>
              <a:buAutoNum type="arabicPeriod"/>
            </a:pPr>
            <a:r>
              <a:rPr lang="en-US" dirty="0">
                <a:solidFill>
                  <a:schemeClr val="dk1"/>
                </a:solidFill>
              </a:rPr>
              <a:t>6 </a:t>
            </a:r>
            <a:r>
              <a:rPr lang="en-US" dirty="0" err="1">
                <a:solidFill>
                  <a:schemeClr val="dk1"/>
                </a:solidFill>
              </a:rPr>
              <a:t>Şubat</a:t>
            </a:r>
            <a:r>
              <a:rPr lang="en-US" dirty="0">
                <a:solidFill>
                  <a:schemeClr val="dk1"/>
                </a:solidFill>
              </a:rPr>
              <a:t> 2018 Space X Heavy </a:t>
            </a:r>
            <a:r>
              <a:rPr lang="en-US" dirty="0" err="1">
                <a:solidFill>
                  <a:schemeClr val="dk1"/>
                </a:solidFill>
              </a:rPr>
              <a:t>aracı</a:t>
            </a:r>
            <a:r>
              <a:rPr lang="en-US" dirty="0">
                <a:solidFill>
                  <a:schemeClr val="dk1"/>
                </a:solidFill>
              </a:rPr>
              <a:t> </a:t>
            </a:r>
            <a:r>
              <a:rPr lang="en-US" dirty="0" err="1">
                <a:solidFill>
                  <a:schemeClr val="dk1"/>
                </a:solidFill>
              </a:rPr>
              <a:t>rotası</a:t>
            </a:r>
            <a:r>
              <a:rPr lang="en-US" dirty="0">
                <a:solidFill>
                  <a:schemeClr val="dk1"/>
                </a:solidFill>
              </a:rPr>
              <a:t> Mars </a:t>
            </a:r>
            <a:r>
              <a:rPr lang="en-US" dirty="0" err="1">
                <a:solidFill>
                  <a:schemeClr val="dk1"/>
                </a:solidFill>
              </a:rPr>
              <a:t>yönünde</a:t>
            </a:r>
            <a:r>
              <a:rPr lang="en-US" dirty="0">
                <a:solidFill>
                  <a:schemeClr val="dk1"/>
                </a:solidFill>
              </a:rPr>
              <a:t> </a:t>
            </a:r>
            <a:r>
              <a:rPr lang="en-US" dirty="0" err="1">
                <a:solidFill>
                  <a:schemeClr val="dk1"/>
                </a:solidFill>
              </a:rPr>
              <a:t>olacak</a:t>
            </a:r>
            <a:r>
              <a:rPr lang="en-US" dirty="0">
                <a:solidFill>
                  <a:schemeClr val="dk1"/>
                </a:solidFill>
              </a:rPr>
              <a:t> </a:t>
            </a:r>
            <a:r>
              <a:rPr lang="en-US" dirty="0" err="1">
                <a:solidFill>
                  <a:schemeClr val="dk1"/>
                </a:solidFill>
              </a:rPr>
              <a:t>şekilde</a:t>
            </a:r>
            <a:r>
              <a:rPr lang="en-US" dirty="0">
                <a:solidFill>
                  <a:schemeClr val="dk1"/>
                </a:solidFill>
              </a:rPr>
              <a:t> Tesla </a:t>
            </a:r>
            <a:r>
              <a:rPr lang="en-US" dirty="0" err="1">
                <a:solidFill>
                  <a:schemeClr val="dk1"/>
                </a:solidFill>
              </a:rPr>
              <a:t>arabasını</a:t>
            </a:r>
            <a:r>
              <a:rPr lang="en-US" dirty="0">
                <a:solidFill>
                  <a:schemeClr val="dk1"/>
                </a:solidFill>
              </a:rPr>
              <a:t> </a:t>
            </a:r>
            <a:r>
              <a:rPr lang="en-US" dirty="0" err="1">
                <a:solidFill>
                  <a:schemeClr val="dk1"/>
                </a:solidFill>
              </a:rPr>
              <a:t>fırlattı</a:t>
            </a:r>
            <a:r>
              <a:rPr lang="en-US" dirty="0">
                <a:solidFill>
                  <a:schemeClr val="dk1"/>
                </a:solidFill>
              </a:rPr>
              <a:t>. </a:t>
            </a: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426969" y="97356"/>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Roket</a:t>
            </a:r>
            <a:r>
              <a:rPr lang="en-US" dirty="0"/>
              <a:t> </a:t>
            </a:r>
            <a:r>
              <a:rPr lang="en-US" dirty="0" err="1"/>
              <a:t>Nedir</a:t>
            </a:r>
            <a:r>
              <a:rPr lang="en-US" dirty="0"/>
              <a:t>? </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FA5C110D-4310-4BA0-B386-0DA08BE96491}"/>
              </a:ext>
            </a:extLst>
          </p:cNvPr>
          <p:cNvPicPr>
            <a:picLocks noChangeAspect="1"/>
          </p:cNvPicPr>
          <p:nvPr/>
        </p:nvPicPr>
        <p:blipFill>
          <a:blip r:embed="rId3"/>
          <a:stretch>
            <a:fillRect/>
          </a:stretch>
        </p:blipFill>
        <p:spPr>
          <a:xfrm>
            <a:off x="5715000" y="3186952"/>
            <a:ext cx="3148580" cy="1613647"/>
          </a:xfrm>
          <a:prstGeom prst="rect">
            <a:avLst/>
          </a:prstGeom>
        </p:spPr>
      </p:pic>
      <p:pic>
        <p:nvPicPr>
          <p:cNvPr id="21" name="Picture 20">
            <a:extLst>
              <a:ext uri="{FF2B5EF4-FFF2-40B4-BE49-F238E27FC236}">
                <a16:creationId xmlns:a16="http://schemas.microsoft.com/office/drawing/2014/main" id="{FDEC98F0-B658-4797-8E14-807E47FDDF97}"/>
              </a:ext>
            </a:extLst>
          </p:cNvPr>
          <p:cNvPicPr>
            <a:picLocks noChangeAspect="1"/>
          </p:cNvPicPr>
          <p:nvPr/>
        </p:nvPicPr>
        <p:blipFill>
          <a:blip r:embed="rId4"/>
          <a:stretch>
            <a:fillRect/>
          </a:stretch>
        </p:blipFill>
        <p:spPr>
          <a:xfrm>
            <a:off x="3024468" y="2689412"/>
            <a:ext cx="2502097" cy="2296925"/>
          </a:xfrm>
          <a:prstGeom prst="rect">
            <a:avLst/>
          </a:prstGeom>
        </p:spPr>
      </p:pic>
      <p:pic>
        <p:nvPicPr>
          <p:cNvPr id="23" name="Picture 22">
            <a:extLst>
              <a:ext uri="{FF2B5EF4-FFF2-40B4-BE49-F238E27FC236}">
                <a16:creationId xmlns:a16="http://schemas.microsoft.com/office/drawing/2014/main" id="{CAAF8AEC-9354-45A9-B0C6-8616ED7B195D}"/>
              </a:ext>
            </a:extLst>
          </p:cNvPr>
          <p:cNvPicPr>
            <a:picLocks noChangeAspect="1"/>
          </p:cNvPicPr>
          <p:nvPr/>
        </p:nvPicPr>
        <p:blipFill>
          <a:blip r:embed="rId5"/>
          <a:stretch>
            <a:fillRect/>
          </a:stretch>
        </p:blipFill>
        <p:spPr>
          <a:xfrm>
            <a:off x="280420" y="3004297"/>
            <a:ext cx="2607535" cy="1796302"/>
          </a:xfrm>
          <a:prstGeom prst="rect">
            <a:avLst/>
          </a:prstGeom>
        </p:spPr>
      </p:pic>
    </p:spTree>
    <p:extLst>
      <p:ext uri="{BB962C8B-B14F-4D97-AF65-F5344CB8AC3E}">
        <p14:creationId xmlns:p14="http://schemas.microsoft.com/office/powerpoint/2010/main" val="2873021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100" b="1" dirty="0">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dirty="0">
                <a:hlinkClick r:id="rId3"/>
              </a:rPr>
              <a:t>https://maker.robotistan.com/mikrodenetleyici-mikroislemci/</a:t>
            </a:r>
            <a:endParaRPr lang="en" sz="1100" dirty="0">
              <a:solidFill>
                <a:schemeClr val="dk1"/>
              </a:solidFill>
              <a:uFill>
                <a:noFill/>
              </a:uFill>
              <a:latin typeface="Roboto Condensed Light"/>
              <a:ea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000" dirty="0">
                <a:hlinkClick r:id="rId4"/>
              </a:rPr>
              <a:t>http://www.kodlamadersi.com/algoritma-nedir.html</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5"/>
              </a:rPr>
              <a:t>https://www.youtube.com/watch?v=-yq1EmTkBCs</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6"/>
              </a:rPr>
              <a:t>https://www.goodreads.com/quotes/tag/programming</a:t>
            </a:r>
            <a:endParaRPr lang="en-US" sz="1000" dirty="0"/>
          </a:p>
          <a:p>
            <a:pPr marL="241300" lvl="0" indent="-196850">
              <a:lnSpc>
                <a:spcPct val="115000"/>
              </a:lnSpc>
              <a:spcBef>
                <a:spcPts val="300"/>
              </a:spcBef>
              <a:buClr>
                <a:schemeClr val="dk1"/>
              </a:buClr>
              <a:buSzPts val="1100"/>
              <a:buFont typeface="Roboto Condensed Light"/>
              <a:buChar char="■"/>
            </a:pPr>
            <a:endParaRPr sz="1000" dirty="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Kaynaklar</a:t>
            </a:r>
            <a:endParaRPr dirty="0"/>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Programlamaya</a:t>
            </a:r>
            <a:r>
              <a:rPr lang="en-US" dirty="0"/>
              <a:t> </a:t>
            </a:r>
            <a:r>
              <a:rPr lang="en-US" dirty="0" err="1"/>
              <a:t>Giriş</a:t>
            </a:r>
            <a:r>
              <a:rPr lang="en-US" dirty="0"/>
              <a:t> </a:t>
            </a:r>
            <a:br>
              <a:rPr lang="en-US" dirty="0"/>
            </a:br>
            <a:r>
              <a:rPr lang="en-US" dirty="0" err="1"/>
              <a:t>ve</a:t>
            </a:r>
            <a:r>
              <a:rPr lang="en-US" dirty="0"/>
              <a:t> </a:t>
            </a:r>
            <a:r>
              <a:rPr lang="en-US" dirty="0" err="1"/>
              <a:t>Algoritmalar</a:t>
            </a:r>
            <a:endParaRPr dirty="0"/>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Talk is cheap , show me the code “ – Linus Torvalds</a:t>
            </a:r>
            <a:endParaRPr dirty="0"/>
          </a:p>
        </p:txBody>
      </p:sp>
      <p:pic>
        <p:nvPicPr>
          <p:cNvPr id="3" name="Picture 2">
            <a:extLst>
              <a:ext uri="{FF2B5EF4-FFF2-40B4-BE49-F238E27FC236}">
                <a16:creationId xmlns:a16="http://schemas.microsoft.com/office/drawing/2014/main" id="{E1A0A4B2-A07C-46A2-9147-EEE03A9FE39D}"/>
              </a:ext>
            </a:extLst>
          </p:cNvPr>
          <p:cNvPicPr>
            <a:picLocks noChangeAspect="1"/>
          </p:cNvPicPr>
          <p:nvPr/>
        </p:nvPicPr>
        <p:blipFill>
          <a:blip r:embed="rId3"/>
          <a:stretch>
            <a:fillRect/>
          </a:stretch>
        </p:blipFill>
        <p:spPr>
          <a:xfrm>
            <a:off x="859772" y="191904"/>
            <a:ext cx="2038300" cy="17447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Ders</a:t>
            </a:r>
            <a:r>
              <a:rPr lang="en-US" dirty="0"/>
              <a:t> </a:t>
            </a:r>
            <a:r>
              <a:rPr lang="en-US" dirty="0" err="1"/>
              <a:t>Kapsamında</a:t>
            </a:r>
            <a:r>
              <a:rPr lang="en-US" dirty="0"/>
              <a:t> </a:t>
            </a:r>
            <a:r>
              <a:rPr lang="en-US" dirty="0" err="1"/>
              <a:t>Kullanılacak</a:t>
            </a:r>
            <a:r>
              <a:rPr lang="en-US" dirty="0"/>
              <a:t> </a:t>
            </a:r>
            <a:r>
              <a:rPr lang="en-US" dirty="0" err="1"/>
              <a:t>Dil</a:t>
            </a:r>
            <a:endParaRPr sz="2800" dirty="0"/>
          </a:p>
        </p:txBody>
      </p:sp>
      <p:sp>
        <p:nvSpPr>
          <p:cNvPr id="184" name="Google Shape;184;p32"/>
          <p:cNvSpPr txBox="1">
            <a:spLocks noGrp="1"/>
          </p:cNvSpPr>
          <p:nvPr>
            <p:ph type="subTitle" idx="1"/>
          </p:nvPr>
        </p:nvSpPr>
        <p:spPr>
          <a:xfrm>
            <a:off x="2110049" y="1923984"/>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latin typeface="Roboto Condensed Light" panose="020B0604020202020204" charset="0"/>
                <a:ea typeface="Roboto Condensed Light" panose="020B0604020202020204" charset="0"/>
                <a:cs typeface="Times New Roman" pitchFamily="18" charset="0"/>
              </a:rPr>
              <a:t>Bu </a:t>
            </a:r>
            <a:r>
              <a:rPr lang="en-US" dirty="0" err="1">
                <a:latin typeface="Roboto Condensed Light" panose="020B0604020202020204" charset="0"/>
                <a:ea typeface="Roboto Condensed Light" panose="020B0604020202020204" charset="0"/>
                <a:cs typeface="Times New Roman" pitchFamily="18" charset="0"/>
              </a:rPr>
              <a:t>kısmın</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amacı</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sizlere</a:t>
            </a:r>
            <a:r>
              <a:rPr lang="en-US" dirty="0">
                <a:latin typeface="Roboto Condensed Light" panose="020B0604020202020204" charset="0"/>
                <a:ea typeface="Roboto Condensed Light" panose="020B0604020202020204" charset="0"/>
                <a:cs typeface="Times New Roman" pitchFamily="18" charset="0"/>
              </a:rPr>
              <a:t> s</a:t>
            </a:r>
            <a:r>
              <a:rPr lang="tr-TR" dirty="0">
                <a:latin typeface="Roboto Condensed Light" panose="020B0604020202020204" charset="0"/>
                <a:ea typeface="Roboto Condensed Light" panose="020B0604020202020204" charset="0"/>
                <a:cs typeface="Times New Roman" pitchFamily="18" charset="0"/>
              </a:rPr>
              <a:t>ayısal düşünme araçlarını kullanarak küçük ölçekli programlar yazmak, başkaları tarafından yazılan mevcut programların çalışma mekanizmalarını anlamak ve kodlarını yorumlama yeteneği kazandırarak bir bilgisayar bilimcisi gibi nasıl düşüneceklerini öğretmeye çalışmaktır.</a:t>
            </a:r>
            <a:endParaRPr lang="en-US" dirty="0">
              <a:latin typeface="Roboto Condensed Light" panose="020B0604020202020204" charset="0"/>
              <a:ea typeface="Roboto Condensed Light" panose="020B0604020202020204" charset="0"/>
              <a:cs typeface="Times New Roman" pitchFamily="18" charset="0"/>
            </a:endParaRPr>
          </a:p>
          <a:p>
            <a:pPr algn="just">
              <a:buClr>
                <a:schemeClr val="accent1"/>
              </a:buClr>
              <a:buFontTx/>
              <a:buChar char="-"/>
            </a:pPr>
            <a:r>
              <a:rPr lang="tr-TR" dirty="0"/>
              <a:t>Python; nesne yönelimli</a:t>
            </a:r>
            <a:r>
              <a:rPr lang="en-US" dirty="0"/>
              <a:t>(object oriented)</a:t>
            </a:r>
            <a:r>
              <a:rPr lang="tr-TR" dirty="0"/>
              <a:t>, yorumlanabilen</a:t>
            </a:r>
            <a:r>
              <a:rPr lang="en-US" dirty="0"/>
              <a:t>(interpreted)</a:t>
            </a:r>
            <a:r>
              <a:rPr lang="tr-TR" dirty="0"/>
              <a:t>, birimsel (modüler) ve etkileşimli bir programlama dilidir.</a:t>
            </a:r>
            <a:endParaRPr lang="en-US" dirty="0"/>
          </a:p>
          <a:p>
            <a:pPr algn="just">
              <a:buClr>
                <a:schemeClr val="accent1"/>
              </a:buClr>
              <a:buFontTx/>
              <a:buChar char="-"/>
            </a:pPr>
            <a:r>
              <a:rPr lang="en-US" dirty="0" err="1"/>
              <a:t>İnanılmaz</a:t>
            </a:r>
            <a:r>
              <a:rPr lang="en-US" dirty="0"/>
              <a:t> </a:t>
            </a:r>
            <a:r>
              <a:rPr lang="en-US" dirty="0" err="1"/>
              <a:t>geniş</a:t>
            </a:r>
            <a:r>
              <a:rPr lang="en-US" dirty="0"/>
              <a:t> </a:t>
            </a:r>
            <a:r>
              <a:rPr lang="en-US" dirty="0" err="1"/>
              <a:t>kütüphane</a:t>
            </a:r>
            <a:r>
              <a:rPr lang="en-US" dirty="0"/>
              <a:t> </a:t>
            </a:r>
            <a:r>
              <a:rPr lang="en-US" dirty="0" err="1"/>
              <a:t>desteği,giriş</a:t>
            </a:r>
            <a:r>
              <a:rPr lang="en-US" dirty="0"/>
              <a:t> </a:t>
            </a:r>
            <a:r>
              <a:rPr lang="en-US" dirty="0" err="1"/>
              <a:t>seviyesinde</a:t>
            </a:r>
            <a:r>
              <a:rPr lang="en-US" dirty="0"/>
              <a:t> </a:t>
            </a:r>
            <a:r>
              <a:rPr lang="en-US" dirty="0" err="1"/>
              <a:t>olan</a:t>
            </a:r>
            <a:r>
              <a:rPr lang="en-US" dirty="0"/>
              <a:t> </a:t>
            </a:r>
            <a:r>
              <a:rPr lang="en-US" dirty="0" err="1"/>
              <a:t>kişilerin</a:t>
            </a:r>
            <a:r>
              <a:rPr lang="en-US" dirty="0"/>
              <a:t> </a:t>
            </a:r>
            <a:r>
              <a:rPr lang="en-US" dirty="0" err="1"/>
              <a:t>kolay</a:t>
            </a:r>
            <a:r>
              <a:rPr lang="en-US" dirty="0"/>
              <a:t> </a:t>
            </a:r>
            <a:r>
              <a:rPr lang="en-US" dirty="0" err="1"/>
              <a:t>anlayabileceği</a:t>
            </a:r>
            <a:r>
              <a:rPr lang="en-US" dirty="0"/>
              <a:t> </a:t>
            </a:r>
            <a:r>
              <a:rPr lang="en-US" dirty="0" err="1"/>
              <a:t>stili</a:t>
            </a:r>
            <a:endParaRPr lang="en-US" dirty="0"/>
          </a:p>
          <a:p>
            <a:pPr algn="just">
              <a:buClr>
                <a:schemeClr val="accent1"/>
              </a:buClr>
              <a:buFontTx/>
              <a:buChar char="-"/>
            </a:pPr>
            <a:r>
              <a:rPr lang="en-US" dirty="0" err="1"/>
              <a:t>Derin</a:t>
            </a:r>
            <a:r>
              <a:rPr lang="en-US" dirty="0"/>
              <a:t> </a:t>
            </a:r>
            <a:r>
              <a:rPr lang="en-US" dirty="0" err="1"/>
              <a:t>öğrenme</a:t>
            </a:r>
            <a:r>
              <a:rPr lang="en-US" dirty="0"/>
              <a:t> – </a:t>
            </a:r>
            <a:r>
              <a:rPr lang="en-US" dirty="0" err="1"/>
              <a:t>Yapay</a:t>
            </a:r>
            <a:r>
              <a:rPr lang="en-US" dirty="0"/>
              <a:t> </a:t>
            </a:r>
            <a:r>
              <a:rPr lang="en-US" dirty="0" err="1"/>
              <a:t>Zeka</a:t>
            </a:r>
            <a:r>
              <a:rPr lang="en-US" dirty="0"/>
              <a:t> , </a:t>
            </a:r>
            <a:r>
              <a:rPr lang="en-US" dirty="0" err="1"/>
              <a:t>hobi</a:t>
            </a:r>
            <a:r>
              <a:rPr lang="en-US" dirty="0"/>
              <a:t> </a:t>
            </a:r>
            <a:r>
              <a:rPr lang="en-US" dirty="0" err="1"/>
              <a:t>projeleri</a:t>
            </a:r>
            <a:r>
              <a:rPr lang="en-US" dirty="0"/>
              <a:t>  </a:t>
            </a:r>
            <a:r>
              <a:rPr lang="en-US" dirty="0" err="1"/>
              <a:t>ve</a:t>
            </a:r>
            <a:r>
              <a:rPr lang="en-US" dirty="0"/>
              <a:t> </a:t>
            </a:r>
            <a:r>
              <a:rPr lang="en-US" dirty="0" err="1"/>
              <a:t>gömülü</a:t>
            </a:r>
            <a:r>
              <a:rPr lang="en-US" dirty="0"/>
              <a:t> </a:t>
            </a:r>
            <a:r>
              <a:rPr lang="en-US" dirty="0" err="1"/>
              <a:t>yazılım</a:t>
            </a:r>
            <a:r>
              <a:rPr lang="en-US" dirty="0"/>
              <a:t>,  web </a:t>
            </a:r>
            <a:r>
              <a:rPr lang="en-US" dirty="0" err="1"/>
              <a:t>yazılımı</a:t>
            </a:r>
            <a:r>
              <a:rPr lang="en-US" dirty="0"/>
              <a:t> </a:t>
            </a:r>
            <a:r>
              <a:rPr lang="en-US" dirty="0" err="1"/>
              <a:t>gibi</a:t>
            </a:r>
            <a:r>
              <a:rPr lang="en-US" dirty="0"/>
              <a:t> </a:t>
            </a:r>
            <a:r>
              <a:rPr lang="en-US" dirty="0" err="1"/>
              <a:t>alanlarda</a:t>
            </a:r>
            <a:r>
              <a:rPr lang="en-US" dirty="0"/>
              <a:t> </a:t>
            </a:r>
            <a:r>
              <a:rPr lang="en-US" dirty="0" err="1"/>
              <a:t>çok</a:t>
            </a:r>
            <a:r>
              <a:rPr lang="en-US" dirty="0"/>
              <a:t> </a:t>
            </a:r>
            <a:r>
              <a:rPr lang="en-US" dirty="0" err="1"/>
              <a:t>kullanılıyor</a:t>
            </a:r>
            <a:r>
              <a:rPr lang="en-US" dirty="0"/>
              <a:t>.</a:t>
            </a:r>
          </a:p>
          <a:p>
            <a:pPr algn="just">
              <a:buClr>
                <a:schemeClr val="accent1"/>
              </a:buClr>
              <a:buFontTx/>
              <a:buChar char="-"/>
            </a:pPr>
            <a:r>
              <a:rPr lang="en-US" dirty="0"/>
              <a:t>C,C++,Java </a:t>
            </a:r>
            <a:r>
              <a:rPr lang="en-US" dirty="0" err="1"/>
              <a:t>kodlarını</a:t>
            </a:r>
            <a:r>
              <a:rPr lang="en-US" dirty="0"/>
              <a:t> </a:t>
            </a:r>
            <a:r>
              <a:rPr lang="en-US" dirty="0" err="1"/>
              <a:t>kod</a:t>
            </a:r>
            <a:r>
              <a:rPr lang="en-US" dirty="0"/>
              <a:t> </a:t>
            </a:r>
            <a:r>
              <a:rPr lang="en-US" dirty="0" err="1"/>
              <a:t>içeriğisinde</a:t>
            </a:r>
            <a:r>
              <a:rPr lang="en-US" dirty="0"/>
              <a:t> </a:t>
            </a:r>
            <a:r>
              <a:rPr lang="en-US" dirty="0" err="1"/>
              <a:t>çağırabilirsiniz</a:t>
            </a:r>
            <a:r>
              <a:rPr lang="en-US" dirty="0"/>
              <a:t>.</a:t>
            </a:r>
          </a:p>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r>
              <a:rPr lang="tr-TR" sz="1000" i="1" dirty="0"/>
              <a:t>Python, Guido Van Rossum adlı Hollandalı bir programcı tarafından 90’lı yılların başında geliştirilmeye başlanmış bir programlama dilidir. Zannedildiğinin aksine bu programlama dilinin adı piton yılanından gelmez... Guido Van Rossum bu programlama dilini, “The Monty Python” adlı bir İngiliz komedi grubunun, “Monty Python’s Flying Circus” adlı gösterisinden esinlenerek adlandırmıştır.</a:t>
            </a:r>
          </a:p>
          <a:p>
            <a:pPr algn="just">
              <a:buClr>
                <a:schemeClr val="accent1"/>
              </a:buClr>
              <a:buFontTx/>
              <a:buChar cha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5" name="Picture 4">
            <a:extLst>
              <a:ext uri="{FF2B5EF4-FFF2-40B4-BE49-F238E27FC236}">
                <a16:creationId xmlns:a16="http://schemas.microsoft.com/office/drawing/2014/main" id="{41226816-747A-4F98-9179-A70B54B1D5D4}"/>
              </a:ext>
            </a:extLst>
          </p:cNvPr>
          <p:cNvPicPr>
            <a:picLocks noChangeAspect="1"/>
          </p:cNvPicPr>
          <p:nvPr/>
        </p:nvPicPr>
        <p:blipFill>
          <a:blip r:embed="rId3"/>
          <a:stretch>
            <a:fillRect/>
          </a:stretch>
        </p:blipFill>
        <p:spPr>
          <a:xfrm>
            <a:off x="2667000" y="666750"/>
            <a:ext cx="2012576" cy="2012576"/>
          </a:xfrm>
          <a:prstGeom prst="rect">
            <a:avLst/>
          </a:prstGeom>
        </p:spPr>
      </p:pic>
      <p:pic>
        <p:nvPicPr>
          <p:cNvPr id="7" name="Picture 6">
            <a:extLst>
              <a:ext uri="{FF2B5EF4-FFF2-40B4-BE49-F238E27FC236}">
                <a16:creationId xmlns:a16="http://schemas.microsoft.com/office/drawing/2014/main" id="{43B3C2A3-B137-460E-B4C3-3970BD1B4A9D}"/>
              </a:ext>
            </a:extLst>
          </p:cNvPr>
          <p:cNvPicPr>
            <a:picLocks noChangeAspect="1"/>
          </p:cNvPicPr>
          <p:nvPr/>
        </p:nvPicPr>
        <p:blipFill>
          <a:blip r:embed="rId4"/>
          <a:stretch>
            <a:fillRect/>
          </a:stretch>
        </p:blipFill>
        <p:spPr>
          <a:xfrm>
            <a:off x="-1" y="2571750"/>
            <a:ext cx="2315621" cy="19966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Python </a:t>
            </a:r>
            <a:r>
              <a:rPr lang="en-US" dirty="0" err="1"/>
              <a:t>ile</a:t>
            </a:r>
            <a:r>
              <a:rPr lang="en-US" dirty="0"/>
              <a:t> </a:t>
            </a:r>
            <a:r>
              <a:rPr lang="en-US" dirty="0" err="1"/>
              <a:t>ilgili</a:t>
            </a:r>
            <a:r>
              <a:rPr lang="en-US" dirty="0"/>
              <a:t> </a:t>
            </a:r>
            <a:r>
              <a:rPr lang="en-US" dirty="0" err="1"/>
              <a:t>basit</a:t>
            </a:r>
            <a:r>
              <a:rPr lang="en-US" dirty="0"/>
              <a:t> </a:t>
            </a:r>
            <a:r>
              <a:rPr lang="en-US" dirty="0" err="1"/>
              <a:t>kurallar</a:t>
            </a:r>
            <a:endParaRPr sz="28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err="1">
                <a:latin typeface="Roboto Condensed Light" panose="020B0604020202020204" charset="0"/>
                <a:ea typeface="Roboto Condensed Light" panose="020B0604020202020204" charset="0"/>
                <a:cs typeface="Times New Roman" pitchFamily="18" charset="0"/>
              </a:rPr>
              <a:t>Büyük</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küçük</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harf</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ayrımı</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yapar</a:t>
            </a:r>
            <a:r>
              <a:rPr lang="en-US" dirty="0">
                <a:latin typeface="Roboto Condensed Light" panose="020B0604020202020204" charset="0"/>
                <a:ea typeface="Roboto Condensed Light" panose="020B0604020202020204" charset="0"/>
                <a:cs typeface="Times New Roman" pitchFamily="18" charset="0"/>
              </a:rPr>
              <a:t>.</a:t>
            </a:r>
          </a:p>
          <a:p>
            <a:pPr algn="just">
              <a:buClr>
                <a:schemeClr val="accent1"/>
              </a:buClr>
              <a:buFontTx/>
              <a:buChar char="-"/>
            </a:pPr>
            <a:r>
              <a:rPr lang="en-US" dirty="0" err="1">
                <a:latin typeface="Roboto Condensed Light" panose="020B0604020202020204" charset="0"/>
                <a:ea typeface="Roboto Condensed Light" panose="020B0604020202020204" charset="0"/>
                <a:cs typeface="Times New Roman" pitchFamily="18" charset="0"/>
              </a:rPr>
              <a:t>Diğer</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dillerde</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yazılım</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yaptıysanız</a:t>
            </a:r>
            <a:r>
              <a:rPr lang="en-US" dirty="0">
                <a:latin typeface="Roboto Condensed Light" panose="020B0604020202020204" charset="0"/>
                <a:ea typeface="Roboto Condensed Light" panose="020B0604020202020204" charset="0"/>
                <a:cs typeface="Times New Roman" pitchFamily="18" charset="0"/>
              </a:rPr>
              <a:t> “;” </a:t>
            </a:r>
            <a:r>
              <a:rPr lang="en-US" dirty="0" err="1">
                <a:latin typeface="Roboto Condensed Light" panose="020B0604020202020204" charset="0"/>
                <a:ea typeface="Roboto Condensed Light" panose="020B0604020202020204" charset="0"/>
                <a:cs typeface="Times New Roman" pitchFamily="18" charset="0"/>
              </a:rPr>
              <a:t>kullanımı</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zorunlu</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değil</a:t>
            </a:r>
            <a:endParaRPr lang="en-US" dirty="0">
              <a:latin typeface="Roboto Condensed Light" panose="020B0604020202020204" charset="0"/>
              <a:ea typeface="Roboto Condensed Light" panose="020B0604020202020204" charset="0"/>
              <a:cs typeface="Times New Roman" pitchFamily="18" charset="0"/>
            </a:endParaRPr>
          </a:p>
          <a:p>
            <a:pPr algn="just">
              <a:buClr>
                <a:schemeClr val="accent1"/>
              </a:buClr>
              <a:buFontTx/>
              <a:buChar char="-"/>
            </a:pPr>
            <a:r>
              <a:rPr lang="en-US" dirty="0" err="1">
                <a:latin typeface="Roboto Condensed Light" panose="020B0604020202020204" charset="0"/>
                <a:ea typeface="Roboto Condensed Light" panose="020B0604020202020204" charset="0"/>
                <a:cs typeface="Times New Roman" pitchFamily="18" charset="0"/>
              </a:rPr>
              <a:t>Boşluk</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düzeni</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hatalıysa</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kod</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hata</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verir</a:t>
            </a:r>
            <a:r>
              <a:rPr lang="en-US" dirty="0">
                <a:latin typeface="Roboto Condensed Light" panose="020B0604020202020204" charset="0"/>
                <a:ea typeface="Roboto Condensed Light" panose="020B0604020202020204" charset="0"/>
                <a:cs typeface="Times New Roman" pitchFamily="18" charset="0"/>
              </a:rPr>
              <a:t>.</a:t>
            </a:r>
          </a:p>
          <a:p>
            <a:pPr algn="just">
              <a:buClr>
                <a:schemeClr val="accent1"/>
              </a:buClr>
              <a:buFontTx/>
              <a:buChar char="-"/>
            </a:pPr>
            <a:r>
              <a:rPr lang="en-US" dirty="0" err="1">
                <a:latin typeface="Roboto Condensed Light" panose="020B0604020202020204" charset="0"/>
                <a:ea typeface="Roboto Condensed Light" panose="020B0604020202020204" charset="0"/>
                <a:cs typeface="Times New Roman" pitchFamily="18" charset="0"/>
              </a:rPr>
              <a:t>Değişkenlerin</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tipini</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tanımlamak</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zorunlu</a:t>
            </a:r>
            <a:r>
              <a:rPr lang="en-US" dirty="0">
                <a:latin typeface="Roboto Condensed Light" panose="020B0604020202020204" charset="0"/>
                <a:ea typeface="Roboto Condensed Light" panose="020B0604020202020204" charset="0"/>
                <a:cs typeface="Times New Roman" pitchFamily="18" charset="0"/>
              </a:rPr>
              <a:t> </a:t>
            </a:r>
            <a:r>
              <a:rPr lang="en-US" dirty="0" err="1">
                <a:latin typeface="Roboto Condensed Light" panose="020B0604020202020204" charset="0"/>
                <a:ea typeface="Roboto Condensed Light" panose="020B0604020202020204" charset="0"/>
                <a:cs typeface="Times New Roman" pitchFamily="18" charset="0"/>
              </a:rPr>
              <a:t>değil</a:t>
            </a:r>
            <a:r>
              <a:rPr lang="en-US" dirty="0">
                <a:latin typeface="Roboto Condensed Light" panose="020B0604020202020204" charset="0"/>
                <a:ea typeface="Roboto Condensed Light" panose="020B0604020202020204" charset="0"/>
                <a:cs typeface="Times New Roman" pitchFamily="18" charset="0"/>
              </a:rPr>
              <a:t>.</a:t>
            </a:r>
          </a:p>
          <a:p>
            <a:pPr algn="just">
              <a:buClr>
                <a:schemeClr val="accent1"/>
              </a:buClr>
              <a:buFontTx/>
              <a:buChar char="-"/>
            </a:pPr>
            <a:endParaRPr lang="en-US" dirty="0">
              <a:latin typeface="Roboto Condensed Light" panose="020B0604020202020204" charset="0"/>
              <a:ea typeface="Roboto Condensed Light" panose="020B0604020202020204" charset="0"/>
              <a:cs typeface="Times New Roman" pitchFamily="18" charset="0"/>
            </a:endParaRPr>
          </a:p>
          <a:p>
            <a:pPr algn="just">
              <a:buClr>
                <a:schemeClr val="accent1"/>
              </a:buClr>
              <a:buFontTx/>
              <a:buChar char="-"/>
            </a:pPr>
            <a:r>
              <a:rPr lang="tr-TR" dirty="0"/>
              <a:t>Python; nesne yönelimli</a:t>
            </a:r>
            <a:r>
              <a:rPr lang="en-US" dirty="0"/>
              <a:t>(object oriented)</a:t>
            </a:r>
            <a:r>
              <a:rPr lang="tr-TR" dirty="0"/>
              <a:t>, yorumlanabilen</a:t>
            </a:r>
            <a:r>
              <a:rPr lang="en-US" dirty="0"/>
              <a:t>(interpreted)</a:t>
            </a:r>
            <a:r>
              <a:rPr lang="tr-TR" dirty="0"/>
              <a:t>, birimsel (modüler) ve etkileşimli bir programlama dilidir.</a:t>
            </a:r>
            <a:endParaRPr lang="en-US" dirty="0"/>
          </a:p>
          <a:p>
            <a:pPr algn="just">
              <a:buClr>
                <a:schemeClr val="accent1"/>
              </a:buClr>
              <a:buFontTx/>
              <a:buChar char="-"/>
            </a:pPr>
            <a:r>
              <a:rPr lang="en-US" dirty="0" err="1"/>
              <a:t>İnanılmaz</a:t>
            </a:r>
            <a:r>
              <a:rPr lang="en-US" dirty="0"/>
              <a:t> </a:t>
            </a:r>
            <a:r>
              <a:rPr lang="en-US" dirty="0" err="1"/>
              <a:t>geniş</a:t>
            </a:r>
            <a:r>
              <a:rPr lang="en-US" dirty="0"/>
              <a:t> </a:t>
            </a:r>
            <a:r>
              <a:rPr lang="en-US" dirty="0" err="1"/>
              <a:t>kütüphane</a:t>
            </a:r>
            <a:r>
              <a:rPr lang="en-US" dirty="0"/>
              <a:t> </a:t>
            </a:r>
            <a:r>
              <a:rPr lang="en-US" dirty="0" err="1"/>
              <a:t>desteği,giriş</a:t>
            </a:r>
            <a:r>
              <a:rPr lang="en-US" dirty="0"/>
              <a:t> </a:t>
            </a:r>
            <a:r>
              <a:rPr lang="en-US" dirty="0" err="1"/>
              <a:t>seviyesinde</a:t>
            </a:r>
            <a:r>
              <a:rPr lang="en-US" dirty="0"/>
              <a:t> </a:t>
            </a:r>
            <a:r>
              <a:rPr lang="en-US" dirty="0" err="1"/>
              <a:t>olan</a:t>
            </a:r>
            <a:r>
              <a:rPr lang="en-US" dirty="0"/>
              <a:t> </a:t>
            </a:r>
            <a:r>
              <a:rPr lang="en-US" dirty="0" err="1"/>
              <a:t>kişilerin</a:t>
            </a:r>
            <a:r>
              <a:rPr lang="en-US" dirty="0"/>
              <a:t> </a:t>
            </a:r>
            <a:r>
              <a:rPr lang="en-US" dirty="0" err="1"/>
              <a:t>kolay</a:t>
            </a:r>
            <a:r>
              <a:rPr lang="en-US" dirty="0"/>
              <a:t> </a:t>
            </a:r>
            <a:r>
              <a:rPr lang="en-US" dirty="0" err="1"/>
              <a:t>anlayabileceği</a:t>
            </a:r>
            <a:r>
              <a:rPr lang="en-US" dirty="0"/>
              <a:t> </a:t>
            </a:r>
            <a:r>
              <a:rPr lang="en-US" dirty="0" err="1"/>
              <a:t>stili</a:t>
            </a:r>
            <a:endParaRPr lang="en-US" dirty="0"/>
          </a:p>
          <a:p>
            <a:pPr algn="just">
              <a:buClr>
                <a:schemeClr val="accent1"/>
              </a:buClr>
              <a:buFontTx/>
              <a:buChar char="-"/>
            </a:pPr>
            <a:r>
              <a:rPr lang="en-US" dirty="0" err="1"/>
              <a:t>Derin</a:t>
            </a:r>
            <a:r>
              <a:rPr lang="en-US" dirty="0"/>
              <a:t> </a:t>
            </a:r>
            <a:r>
              <a:rPr lang="en-US" dirty="0" err="1"/>
              <a:t>öğrenme</a:t>
            </a:r>
            <a:r>
              <a:rPr lang="en-US" dirty="0"/>
              <a:t> – </a:t>
            </a:r>
            <a:r>
              <a:rPr lang="en-US" dirty="0" err="1"/>
              <a:t>Yapay</a:t>
            </a:r>
            <a:r>
              <a:rPr lang="en-US" dirty="0"/>
              <a:t> </a:t>
            </a:r>
            <a:r>
              <a:rPr lang="en-US" dirty="0" err="1"/>
              <a:t>Zeka</a:t>
            </a:r>
            <a:r>
              <a:rPr lang="en-US" dirty="0"/>
              <a:t> , </a:t>
            </a:r>
            <a:r>
              <a:rPr lang="en-US" dirty="0" err="1"/>
              <a:t>hobi</a:t>
            </a:r>
            <a:r>
              <a:rPr lang="en-US" dirty="0"/>
              <a:t> </a:t>
            </a:r>
            <a:r>
              <a:rPr lang="en-US" dirty="0" err="1"/>
              <a:t>projeleri</a:t>
            </a:r>
            <a:r>
              <a:rPr lang="en-US" dirty="0"/>
              <a:t>  </a:t>
            </a:r>
            <a:r>
              <a:rPr lang="en-US" dirty="0" err="1"/>
              <a:t>ve</a:t>
            </a:r>
            <a:r>
              <a:rPr lang="en-US" dirty="0"/>
              <a:t> </a:t>
            </a:r>
            <a:r>
              <a:rPr lang="en-US" dirty="0" err="1"/>
              <a:t>gömülü</a:t>
            </a:r>
            <a:r>
              <a:rPr lang="en-US" dirty="0"/>
              <a:t> </a:t>
            </a:r>
            <a:r>
              <a:rPr lang="en-US" dirty="0" err="1"/>
              <a:t>yazılım</a:t>
            </a:r>
            <a:r>
              <a:rPr lang="en-US" dirty="0"/>
              <a:t>,  web </a:t>
            </a:r>
            <a:r>
              <a:rPr lang="en-US" dirty="0" err="1"/>
              <a:t>yazılımı</a:t>
            </a:r>
            <a:r>
              <a:rPr lang="en-US" dirty="0"/>
              <a:t> </a:t>
            </a:r>
            <a:r>
              <a:rPr lang="en-US" dirty="0" err="1"/>
              <a:t>gibi</a:t>
            </a:r>
            <a:r>
              <a:rPr lang="en-US" dirty="0"/>
              <a:t> </a:t>
            </a:r>
            <a:r>
              <a:rPr lang="en-US" dirty="0" err="1"/>
              <a:t>alanlarda</a:t>
            </a:r>
            <a:r>
              <a:rPr lang="en-US" dirty="0"/>
              <a:t> </a:t>
            </a:r>
            <a:r>
              <a:rPr lang="en-US" dirty="0" err="1"/>
              <a:t>çok</a:t>
            </a:r>
            <a:r>
              <a:rPr lang="en-US" dirty="0"/>
              <a:t> </a:t>
            </a:r>
            <a:r>
              <a:rPr lang="en-US" dirty="0" err="1"/>
              <a:t>kullanılıyor</a:t>
            </a:r>
            <a:r>
              <a:rPr lang="en-US" dirty="0"/>
              <a:t>.</a:t>
            </a:r>
          </a:p>
          <a:p>
            <a:pPr algn="just">
              <a:buClr>
                <a:schemeClr val="accent1"/>
              </a:buClr>
              <a:buFontTx/>
              <a:buChar char="-"/>
            </a:pPr>
            <a:r>
              <a:rPr lang="en-US" dirty="0"/>
              <a:t>C,C++,Java </a:t>
            </a:r>
            <a:r>
              <a:rPr lang="en-US" dirty="0" err="1"/>
              <a:t>kodlarını</a:t>
            </a:r>
            <a:r>
              <a:rPr lang="en-US" dirty="0"/>
              <a:t> </a:t>
            </a:r>
            <a:r>
              <a:rPr lang="en-US" dirty="0" err="1"/>
              <a:t>kod</a:t>
            </a:r>
            <a:r>
              <a:rPr lang="en-US" dirty="0"/>
              <a:t> </a:t>
            </a:r>
            <a:r>
              <a:rPr lang="en-US" dirty="0" err="1"/>
              <a:t>içeriğisinde</a:t>
            </a:r>
            <a:r>
              <a:rPr lang="en-US" dirty="0"/>
              <a:t> </a:t>
            </a:r>
            <a:r>
              <a:rPr lang="en-US" dirty="0" err="1"/>
              <a:t>çağırabilirsiniz</a:t>
            </a:r>
            <a:r>
              <a:rPr lang="en-US" dirty="0"/>
              <a:t>.</a:t>
            </a:r>
          </a:p>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5" name="Picture 4">
            <a:extLst>
              <a:ext uri="{FF2B5EF4-FFF2-40B4-BE49-F238E27FC236}">
                <a16:creationId xmlns:a16="http://schemas.microsoft.com/office/drawing/2014/main" id="{41226816-747A-4F98-9179-A70B54B1D5D4}"/>
              </a:ext>
            </a:extLst>
          </p:cNvPr>
          <p:cNvPicPr>
            <a:picLocks noChangeAspect="1"/>
          </p:cNvPicPr>
          <p:nvPr/>
        </p:nvPicPr>
        <p:blipFill>
          <a:blip r:embed="rId3"/>
          <a:stretch>
            <a:fillRect/>
          </a:stretch>
        </p:blipFill>
        <p:spPr>
          <a:xfrm>
            <a:off x="151521" y="1241579"/>
            <a:ext cx="2012576" cy="2012576"/>
          </a:xfrm>
          <a:prstGeom prst="rect">
            <a:avLst/>
          </a:prstGeom>
        </p:spPr>
      </p:pic>
      <p:sp>
        <p:nvSpPr>
          <p:cNvPr id="2" name="TextBox 1">
            <a:extLst>
              <a:ext uri="{FF2B5EF4-FFF2-40B4-BE49-F238E27FC236}">
                <a16:creationId xmlns:a16="http://schemas.microsoft.com/office/drawing/2014/main" id="{C322D0B0-8C6A-4930-8956-31287B335D3F}"/>
              </a:ext>
            </a:extLst>
          </p:cNvPr>
          <p:cNvSpPr txBox="1"/>
          <p:nvPr/>
        </p:nvSpPr>
        <p:spPr>
          <a:xfrm>
            <a:off x="151521" y="2945127"/>
            <a:ext cx="8898350" cy="2246769"/>
          </a:xfrm>
          <a:prstGeom prst="rect">
            <a:avLst/>
          </a:prstGeom>
          <a:noFill/>
        </p:spPr>
        <p:txBody>
          <a:bodyPr wrap="square" rtlCol="0">
            <a:spAutoFit/>
          </a:bodyPr>
          <a:lstStyle/>
          <a:p>
            <a:pPr fontAlgn="ctr"/>
            <a:r>
              <a:rPr lang="tr-TR" b="1" dirty="0">
                <a:latin typeface="Roboto Condensed Light" panose="020B0604020202020204" charset="0"/>
                <a:ea typeface="Roboto Condensed Light" panose="020B0604020202020204" charset="0"/>
              </a:rPr>
              <a:t>Operatör</a:t>
            </a:r>
            <a:endParaRPr lang="en-US" dirty="0">
              <a:latin typeface="Roboto Condensed Light" panose="020B0604020202020204" charset="0"/>
              <a:ea typeface="Roboto Condensed Light" panose="020B0604020202020204" charset="0"/>
            </a:endParaRPr>
          </a:p>
          <a:p>
            <a:pPr fontAlgn="ctr"/>
            <a:r>
              <a:rPr lang="tr-TR" b="1" dirty="0">
                <a:latin typeface="Roboto Condensed Light" panose="020B0604020202020204" charset="0"/>
                <a:ea typeface="Roboto Condensed Light" panose="020B0604020202020204" charset="0"/>
              </a:rPr>
              <a:t>İşlem</a:t>
            </a:r>
            <a:endParaRPr lang="en-US" dirty="0">
              <a:latin typeface="Roboto Condensed Light" panose="020B0604020202020204" charset="0"/>
              <a:ea typeface="Roboto Condensed Light" panose="020B0604020202020204" charset="0"/>
            </a:endParaRPr>
          </a:p>
          <a:p>
            <a:pPr fontAlgn="ctr"/>
            <a:r>
              <a:rPr lang="tr-TR" b="1" dirty="0">
                <a:latin typeface="Roboto Condensed Light" panose="020B0604020202020204" charset="0"/>
                <a:ea typeface="Roboto Condensed Light" panose="020B0604020202020204" charset="0"/>
              </a:rPr>
              <a:t>Örnek</a:t>
            </a:r>
            <a:endParaRPr lang="en-US" dirty="0">
              <a:latin typeface="Roboto Condensed Light" panose="020B0604020202020204" charset="0"/>
              <a:ea typeface="Roboto Condensed Light" panose="020B0604020202020204" charset="0"/>
            </a:endParaRPr>
          </a:p>
          <a:p>
            <a:pPr fontAlgn="ctr"/>
            <a:r>
              <a:rPr lang="tr-TR" b="1" dirty="0">
                <a:latin typeface="Roboto Condensed Light" panose="020B0604020202020204" charset="0"/>
                <a:ea typeface="Roboto Condensed Light" panose="020B0604020202020204" charset="0"/>
              </a:rPr>
              <a:t>=</a:t>
            </a:r>
            <a:r>
              <a:rPr lang="en-US" b="1" dirty="0">
                <a:latin typeface="Roboto Condensed Light" panose="020B0604020202020204" charset="0"/>
                <a:ea typeface="Roboto Condensed Light" panose="020B0604020202020204" charset="0"/>
              </a:rPr>
              <a:t>  </a:t>
            </a:r>
            <a:r>
              <a:rPr lang="tr-TR" dirty="0">
                <a:latin typeface="Roboto Condensed Light" panose="020B0604020202020204" charset="0"/>
                <a:ea typeface="Roboto Condensed Light" panose="020B0604020202020204" charset="0"/>
              </a:rPr>
              <a:t>Atama Operatörü</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Toplama</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Çıkarma</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Çarpma</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Bölme</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Kuvvet</a:t>
            </a:r>
            <a:r>
              <a:rPr lang="en-US" dirty="0">
                <a:latin typeface="Roboto Condensed Light" panose="020B0604020202020204" charset="0"/>
                <a:ea typeface="Roboto Condensed Light" panose="020B0604020202020204" charset="0"/>
              </a:rPr>
              <a:t> Alma</a:t>
            </a:r>
          </a:p>
          <a:p>
            <a:pPr fontAlgn="ctr"/>
            <a:r>
              <a:rPr lang="tr-TR" dirty="0">
                <a:latin typeface="Roboto Condensed Light" panose="020B0604020202020204" charset="0"/>
                <a:ea typeface="Roboto Condensed Light" panose="020B0604020202020204" charset="0"/>
              </a:rPr>
              <a:t>A=4, b=’Oku’</a:t>
            </a:r>
            <a:r>
              <a:rPr lang="en-US" dirty="0">
                <a:latin typeface="Roboto Condensed Light" panose="020B0604020202020204" charset="0"/>
                <a:ea typeface="Roboto Condensed Light" panose="020B0604020202020204" charset="0"/>
              </a:rPr>
              <a:t>                </a:t>
            </a:r>
            <a:r>
              <a:rPr lang="tr-TR" dirty="0">
                <a:latin typeface="Roboto Condensed Light" panose="020B0604020202020204" charset="0"/>
                <a:ea typeface="Roboto Condensed Light" panose="020B0604020202020204" charset="0"/>
              </a:rPr>
              <a:t>A=4+86</a:t>
            </a:r>
            <a:r>
              <a:rPr lang="en-US" dirty="0">
                <a:latin typeface="Roboto Condensed Light" panose="020B0604020202020204" charset="0"/>
                <a:ea typeface="Roboto Condensed Light" panose="020B0604020202020204" charset="0"/>
              </a:rPr>
              <a:t>         A = 86-52         A = 9*86  A = 86/12  A = 8**3(8’in 3.kuvveti)</a:t>
            </a:r>
          </a:p>
          <a:p>
            <a:pPr fontAlgn="ctr"/>
            <a:endParaRPr lang="en-US" dirty="0">
              <a:latin typeface="Roboto Condensed Light" panose="020B0604020202020204" charset="0"/>
              <a:ea typeface="Roboto Condensed Light" panose="020B0604020202020204" charset="0"/>
            </a:endParaRPr>
          </a:p>
          <a:p>
            <a:pPr fontAlgn="ctr"/>
            <a:r>
              <a:rPr lang="en-US" dirty="0">
                <a:latin typeface="Roboto Condensed Light" panose="020B0604020202020204" charset="0"/>
                <a:ea typeface="Roboto Condensed Light" panose="020B0604020202020204" charset="0"/>
              </a:rPr>
              <a:t>And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işlemi</a:t>
            </a:r>
            <a:r>
              <a:rPr lang="en-US" dirty="0">
                <a:latin typeface="Roboto Condensed Light" panose="020B0604020202020204" charset="0"/>
                <a:ea typeface="Roboto Condensed Light" panose="020B0604020202020204" charset="0"/>
              </a:rPr>
              <a:t>) 1 and 1  = 1.  1 and 0 = 0.  </a:t>
            </a:r>
          </a:p>
          <a:p>
            <a:pPr fontAlgn="ctr"/>
            <a:r>
              <a:rPr lang="en-US" dirty="0">
                <a:latin typeface="Roboto Condensed Light" panose="020B0604020202020204" charset="0"/>
                <a:ea typeface="Roboto Condensed Light" panose="020B0604020202020204" charset="0"/>
              </a:rPr>
              <a:t>Or </a:t>
            </a:r>
            <a:r>
              <a:rPr lang="en-US" dirty="0" err="1">
                <a:latin typeface="Roboto Condensed Light" panose="020B0604020202020204" charset="0"/>
                <a:ea typeface="Roboto Condensed Light" panose="020B0604020202020204" charset="0"/>
              </a:rPr>
              <a:t>işlemi</a:t>
            </a:r>
            <a:r>
              <a:rPr lang="en-US" dirty="0">
                <a:latin typeface="Roboto Condensed Light" panose="020B0604020202020204" charset="0"/>
                <a:ea typeface="Roboto Condensed Light" panose="020B0604020202020204" charset="0"/>
              </a:rPr>
              <a:t>(</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1 or 0 = 1 .  0 or 0 = 0 .  A == 5 or b == 43 (a 5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b 43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işlem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doğru</a:t>
            </a:r>
            <a:r>
              <a:rPr lang="en-US" dirty="0">
                <a:latin typeface="Roboto Condensed Light" panose="020B0604020202020204" charset="0"/>
                <a:ea typeface="Roboto Condensed Light" panose="020B0604020202020204" charset="0"/>
              </a:rPr>
              <a:t>)</a:t>
            </a:r>
          </a:p>
          <a:p>
            <a:pPr fontAlgn="ctr"/>
            <a:r>
              <a:rPr lang="en-US" dirty="0">
                <a:latin typeface="Roboto Condensed Light" panose="020B0604020202020204" charset="0"/>
                <a:ea typeface="Roboto Condensed Light" panose="020B0604020202020204" charset="0"/>
              </a:rPr>
              <a:t>Not </a:t>
            </a:r>
            <a:r>
              <a:rPr lang="en-US" dirty="0" err="1">
                <a:latin typeface="Roboto Condensed Light" panose="020B0604020202020204" charset="0"/>
                <a:ea typeface="Roboto Condensed Light" panose="020B0604020202020204" charset="0"/>
              </a:rPr>
              <a:t>işlemi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değil</a:t>
            </a:r>
            <a:r>
              <a:rPr lang="en-US" dirty="0">
                <a:latin typeface="Roboto Condensed Light" panose="020B0604020202020204" charset="0"/>
                <a:ea typeface="Roboto Condensed Light" panose="020B0604020202020204" charset="0"/>
              </a:rPr>
              <a:t>)   not  (a % 2 == 0)   (</a:t>
            </a:r>
            <a:r>
              <a:rPr lang="en-US" dirty="0" err="1">
                <a:latin typeface="Roboto Condensed Light" panose="020B0604020202020204" charset="0"/>
                <a:ea typeface="Roboto Condensed Light" panose="020B0604020202020204" charset="0"/>
              </a:rPr>
              <a:t>a’nın</a:t>
            </a:r>
            <a:r>
              <a:rPr lang="en-US" dirty="0">
                <a:latin typeface="Roboto Condensed Light" panose="020B0604020202020204" charset="0"/>
                <a:ea typeface="Roboto Condensed Light" panose="020B0604020202020204" charset="0"/>
              </a:rPr>
              <a:t> 2’ye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modunun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sonucu</a:t>
            </a:r>
            <a:r>
              <a:rPr lang="en-US" dirty="0">
                <a:latin typeface="Roboto Condensed Light" panose="020B0604020202020204" charset="0"/>
                <a:ea typeface="Roboto Condensed Light" panose="020B0604020202020204" charset="0"/>
              </a:rPr>
              <a:t>  ne </a:t>
            </a:r>
            <a:r>
              <a:rPr lang="en-US" dirty="0" err="1">
                <a:latin typeface="Roboto Condensed Light" panose="020B0604020202020204" charset="0"/>
                <a:ea typeface="Roboto Condensed Light" panose="020B0604020202020204" charset="0"/>
              </a:rPr>
              <a:t>çıkıyorsa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onun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tersi</a:t>
            </a:r>
            <a:r>
              <a:rPr lang="en-US" dirty="0">
                <a:latin typeface="Roboto Condensed Light" panose="020B0604020202020204" charset="0"/>
                <a:ea typeface="Roboto Condensed Light" panose="020B0604020202020204" charset="0"/>
              </a:rPr>
              <a:t>) </a:t>
            </a:r>
          </a:p>
          <a:p>
            <a:endParaRPr lang="en-US" dirty="0"/>
          </a:p>
        </p:txBody>
      </p:sp>
    </p:spTree>
    <p:extLst>
      <p:ext uri="{BB962C8B-B14F-4D97-AF65-F5344CB8AC3E}">
        <p14:creationId xmlns:p14="http://schemas.microsoft.com/office/powerpoint/2010/main" val="208085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err="1"/>
              <a:t>Programlama</a:t>
            </a:r>
            <a:r>
              <a:rPr lang="en-US" sz="2500" dirty="0"/>
              <a:t> </a:t>
            </a:r>
            <a:r>
              <a:rPr lang="en-US" sz="2500" dirty="0" err="1"/>
              <a:t>ile</a:t>
            </a:r>
            <a:r>
              <a:rPr lang="en-US" sz="2500" dirty="0"/>
              <a:t> </a:t>
            </a:r>
            <a:r>
              <a:rPr lang="en-US" sz="2500" dirty="0" err="1"/>
              <a:t>ilgili</a:t>
            </a:r>
            <a:r>
              <a:rPr lang="en-US" sz="2500" dirty="0"/>
              <a:t> </a:t>
            </a:r>
            <a:r>
              <a:rPr lang="en-US" sz="2500" dirty="0" err="1"/>
              <a:t>basit</a:t>
            </a:r>
            <a:r>
              <a:rPr lang="en-US" sz="2500" dirty="0"/>
              <a:t> </a:t>
            </a:r>
            <a:r>
              <a:rPr lang="en-US" sz="2500" dirty="0" err="1"/>
              <a:t>kurallar</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graphicFrame>
        <p:nvGraphicFramePr>
          <p:cNvPr id="6" name="3 Tablo">
            <a:extLst>
              <a:ext uri="{FF2B5EF4-FFF2-40B4-BE49-F238E27FC236}">
                <a16:creationId xmlns:a16="http://schemas.microsoft.com/office/drawing/2014/main" id="{73675190-5055-4CFF-8D33-C379F00DA3C3}"/>
              </a:ext>
            </a:extLst>
          </p:cNvPr>
          <p:cNvGraphicFramePr>
            <a:graphicFrameLocks noGrp="1"/>
          </p:cNvGraphicFramePr>
          <p:nvPr>
            <p:extLst>
              <p:ext uri="{D42A27DB-BD31-4B8C-83A1-F6EECF244321}">
                <p14:modId xmlns:p14="http://schemas.microsoft.com/office/powerpoint/2010/main" val="3983937186"/>
              </p:ext>
            </p:extLst>
          </p:nvPr>
        </p:nvGraphicFramePr>
        <p:xfrm>
          <a:off x="1794851" y="1336575"/>
          <a:ext cx="6834494" cy="3420454"/>
        </p:xfrm>
        <a:graphic>
          <a:graphicData uri="http://schemas.openxmlformats.org/drawingml/2006/table">
            <a:tbl>
              <a:tblPr>
                <a:tableStyleId>{284E427A-3D55-4303-BF80-6455036E1DE7}</a:tableStyleId>
              </a:tblPr>
              <a:tblGrid>
                <a:gridCol w="1491163">
                  <a:extLst>
                    <a:ext uri="{9D8B030D-6E8A-4147-A177-3AD203B41FA5}">
                      <a16:colId xmlns:a16="http://schemas.microsoft.com/office/drawing/2014/main" val="20000"/>
                    </a:ext>
                  </a:extLst>
                </a:gridCol>
                <a:gridCol w="2050348">
                  <a:extLst>
                    <a:ext uri="{9D8B030D-6E8A-4147-A177-3AD203B41FA5}">
                      <a16:colId xmlns:a16="http://schemas.microsoft.com/office/drawing/2014/main" val="20001"/>
                    </a:ext>
                  </a:extLst>
                </a:gridCol>
                <a:gridCol w="3292983">
                  <a:extLst>
                    <a:ext uri="{9D8B030D-6E8A-4147-A177-3AD203B41FA5}">
                      <a16:colId xmlns:a16="http://schemas.microsoft.com/office/drawing/2014/main" val="20002"/>
                    </a:ext>
                  </a:extLst>
                </a:gridCol>
              </a:tblGrid>
              <a:tr h="631534">
                <a:tc>
                  <a:txBody>
                    <a:bodyPr/>
                    <a:lstStyle/>
                    <a:p>
                      <a:pPr algn="l"/>
                      <a:r>
                        <a:rPr lang="tr-TR" sz="1800" b="1" dirty="0">
                          <a:solidFill>
                            <a:srgbClr val="FF0000"/>
                          </a:solidFill>
                        </a:rPr>
                        <a:t>Operatör</a:t>
                      </a:r>
                    </a:p>
                  </a:txBody>
                  <a:tcPr marL="19050" marR="19050" marT="19050" marB="19050" anchor="ctr"/>
                </a:tc>
                <a:tc>
                  <a:txBody>
                    <a:bodyPr/>
                    <a:lstStyle/>
                    <a:p>
                      <a:pPr algn="l"/>
                      <a:r>
                        <a:rPr lang="tr-TR" sz="1800" b="1" dirty="0">
                          <a:solidFill>
                            <a:srgbClr val="FF0000"/>
                          </a:solidFill>
                        </a:rPr>
                        <a:t>İşlem</a:t>
                      </a:r>
                    </a:p>
                  </a:txBody>
                  <a:tcPr marL="19050" marR="19050" marT="19050" marB="19050" anchor="ctr"/>
                </a:tc>
                <a:tc>
                  <a:txBody>
                    <a:bodyPr/>
                    <a:lstStyle/>
                    <a:p>
                      <a:pPr algn="l"/>
                      <a:r>
                        <a:rPr lang="tr-TR" sz="1800" b="1" dirty="0">
                          <a:solidFill>
                            <a:srgbClr val="FF0000"/>
                          </a:solidFill>
                        </a:rPr>
                        <a:t>Örnek</a:t>
                      </a:r>
                    </a:p>
                  </a:txBody>
                  <a:tcPr marL="19050" marR="19050" marT="19050" marB="19050" anchor="ctr"/>
                </a:tc>
                <a:extLst>
                  <a:ext uri="{0D108BD9-81ED-4DB2-BD59-A6C34878D82A}">
                    <a16:rowId xmlns:a16="http://schemas.microsoft.com/office/drawing/2014/main" val="10000"/>
                  </a:ext>
                </a:extLst>
              </a:tr>
              <a:tr h="377195">
                <a:tc>
                  <a:txBody>
                    <a:bodyPr/>
                    <a:lstStyle/>
                    <a:p>
                      <a:r>
                        <a:rPr lang="tr-TR" sz="2800" dirty="0"/>
                        <a:t>&gt;</a:t>
                      </a:r>
                      <a:endParaRPr lang="tr-TR" sz="2800" b="1" dirty="0">
                        <a:solidFill>
                          <a:schemeClr val="accent1"/>
                        </a:solidFill>
                      </a:endParaRPr>
                    </a:p>
                  </a:txBody>
                  <a:tcPr marL="19050" marR="19050" marT="19050" marB="19050" anchor="ctr"/>
                </a:tc>
                <a:tc>
                  <a:txBody>
                    <a:bodyPr/>
                    <a:lstStyle/>
                    <a:p>
                      <a:r>
                        <a:rPr lang="tr-TR" dirty="0"/>
                        <a:t>Büyüklük</a:t>
                      </a:r>
                    </a:p>
                  </a:txBody>
                  <a:tcPr marL="19050" marR="19050" marT="19050" marB="19050" anchor="ctr"/>
                </a:tc>
                <a:tc>
                  <a:txBody>
                    <a:bodyPr/>
                    <a:lstStyle/>
                    <a:p>
                      <a:r>
                        <a:rPr lang="tr-TR" dirty="0"/>
                        <a:t>A&gt;B (A,</a:t>
                      </a:r>
                      <a:r>
                        <a:rPr lang="tr-TR" baseline="0" dirty="0"/>
                        <a:t> B’ den büyüktür</a:t>
                      </a:r>
                      <a:r>
                        <a:rPr lang="tr-TR" dirty="0"/>
                        <a:t>)</a:t>
                      </a:r>
                    </a:p>
                  </a:txBody>
                  <a:tcPr marL="19050" marR="19050" marT="19050" marB="19050" anchor="ctr"/>
                </a:tc>
                <a:extLst>
                  <a:ext uri="{0D108BD9-81ED-4DB2-BD59-A6C34878D82A}">
                    <a16:rowId xmlns:a16="http://schemas.microsoft.com/office/drawing/2014/main" val="10001"/>
                  </a:ext>
                </a:extLst>
              </a:tr>
              <a:tr h="377195">
                <a:tc>
                  <a:txBody>
                    <a:bodyPr/>
                    <a:lstStyle/>
                    <a:p>
                      <a:r>
                        <a:rPr lang="tr-TR" sz="2800" dirty="0"/>
                        <a:t>&gt;=</a:t>
                      </a:r>
                      <a:endParaRPr lang="tr-TR" sz="2800" b="1" dirty="0">
                        <a:solidFill>
                          <a:schemeClr val="accent1"/>
                        </a:solidFill>
                      </a:endParaRPr>
                    </a:p>
                  </a:txBody>
                  <a:tcPr marL="19050" marR="19050" marT="19050" marB="19050" anchor="ctr"/>
                </a:tc>
                <a:tc>
                  <a:txBody>
                    <a:bodyPr/>
                    <a:lstStyle/>
                    <a:p>
                      <a:r>
                        <a:rPr lang="tr-TR" dirty="0"/>
                        <a:t>Büyüklük</a:t>
                      </a:r>
                      <a:r>
                        <a:rPr lang="tr-TR" baseline="0" dirty="0"/>
                        <a:t> ya da eşitlik</a:t>
                      </a:r>
                      <a:endParaRPr lang="tr-TR" dirty="0"/>
                    </a:p>
                  </a:txBody>
                  <a:tcPr marL="19050" marR="19050" marT="19050" marB="19050" anchor="ctr"/>
                </a:tc>
                <a:tc>
                  <a:txBody>
                    <a:bodyPr/>
                    <a:lstStyle/>
                    <a:p>
                      <a:r>
                        <a:rPr lang="tr-TR" dirty="0"/>
                        <a:t>A&gt;=B</a:t>
                      </a:r>
                      <a:r>
                        <a:rPr lang="tr-TR" baseline="0" dirty="0"/>
                        <a:t> (A, B’ ye eşit veya büyük)</a:t>
                      </a:r>
                      <a:endParaRPr lang="tr-TR" dirty="0"/>
                    </a:p>
                  </a:txBody>
                  <a:tcPr marL="19050" marR="19050" marT="19050" marB="19050" anchor="ctr"/>
                </a:tc>
                <a:extLst>
                  <a:ext uri="{0D108BD9-81ED-4DB2-BD59-A6C34878D82A}">
                    <a16:rowId xmlns:a16="http://schemas.microsoft.com/office/drawing/2014/main" val="10002"/>
                  </a:ext>
                </a:extLst>
              </a:tr>
              <a:tr h="377195">
                <a:tc>
                  <a:txBody>
                    <a:bodyPr/>
                    <a:lstStyle/>
                    <a:p>
                      <a:r>
                        <a:rPr lang="tr-TR" sz="2800" dirty="0"/>
                        <a:t>&lt;</a:t>
                      </a:r>
                      <a:endParaRPr lang="tr-TR" sz="2800" b="1" dirty="0">
                        <a:solidFill>
                          <a:schemeClr val="accent1"/>
                        </a:solidFill>
                      </a:endParaRPr>
                    </a:p>
                  </a:txBody>
                  <a:tcPr marL="19050" marR="19050" marT="19050" marB="19050" anchor="ctr"/>
                </a:tc>
                <a:tc>
                  <a:txBody>
                    <a:bodyPr/>
                    <a:lstStyle/>
                    <a:p>
                      <a:r>
                        <a:rPr lang="tr-TR" dirty="0"/>
                        <a:t>Küçüklük</a:t>
                      </a:r>
                    </a:p>
                  </a:txBody>
                  <a:tcPr marL="19050" marR="19050" marT="19050" marB="19050" anchor="ctr"/>
                </a:tc>
                <a:tc>
                  <a:txBody>
                    <a:bodyPr/>
                    <a:lstStyle/>
                    <a:p>
                      <a:r>
                        <a:rPr lang="tr-TR" dirty="0"/>
                        <a:t>A&lt;B</a:t>
                      </a:r>
                      <a:r>
                        <a:rPr lang="tr-TR" baseline="0" dirty="0"/>
                        <a:t> (A, B’ den küçüktür)</a:t>
                      </a:r>
                      <a:endParaRPr lang="tr-TR" dirty="0"/>
                    </a:p>
                  </a:txBody>
                  <a:tcPr marL="19050" marR="19050" marT="19050" marB="19050" anchor="ctr"/>
                </a:tc>
                <a:extLst>
                  <a:ext uri="{0D108BD9-81ED-4DB2-BD59-A6C34878D82A}">
                    <a16:rowId xmlns:a16="http://schemas.microsoft.com/office/drawing/2014/main" val="10003"/>
                  </a:ext>
                </a:extLst>
              </a:tr>
              <a:tr h="377195">
                <a:tc>
                  <a:txBody>
                    <a:bodyPr/>
                    <a:lstStyle/>
                    <a:p>
                      <a:r>
                        <a:rPr lang="tr-TR" sz="2800" dirty="0"/>
                        <a:t>&lt;=</a:t>
                      </a:r>
                      <a:endParaRPr lang="tr-TR" sz="2800" b="1" dirty="0">
                        <a:solidFill>
                          <a:schemeClr val="accent1"/>
                        </a:solidFill>
                      </a:endParaRPr>
                    </a:p>
                  </a:txBody>
                  <a:tcPr marL="19050" marR="19050" marT="19050" marB="19050" anchor="ctr"/>
                </a:tc>
                <a:tc>
                  <a:txBody>
                    <a:bodyPr/>
                    <a:lstStyle/>
                    <a:p>
                      <a:r>
                        <a:rPr lang="tr-TR" dirty="0"/>
                        <a:t>Küçüklük</a:t>
                      </a:r>
                      <a:r>
                        <a:rPr lang="tr-TR" baseline="0" dirty="0"/>
                        <a:t> ya da eşitlik</a:t>
                      </a:r>
                      <a:endParaRPr lang="tr-TR" dirty="0"/>
                    </a:p>
                  </a:txBody>
                  <a:tcPr marL="19050" marR="19050" marT="19050" marB="19050" anchor="ctr"/>
                </a:tc>
                <a:tc>
                  <a:txBody>
                    <a:bodyPr/>
                    <a:lstStyle/>
                    <a:p>
                      <a:r>
                        <a:rPr lang="tr-TR" dirty="0"/>
                        <a:t>A&lt;=</a:t>
                      </a:r>
                      <a:r>
                        <a:rPr lang="tr-TR" baseline="0" dirty="0"/>
                        <a:t>B (A, B’ den küçük veya eşit)</a:t>
                      </a:r>
                      <a:endParaRPr lang="tr-TR" dirty="0"/>
                    </a:p>
                  </a:txBody>
                  <a:tcPr marL="19050" marR="19050" marT="19050" marB="19050" anchor="ctr"/>
                </a:tc>
                <a:extLst>
                  <a:ext uri="{0D108BD9-81ED-4DB2-BD59-A6C34878D82A}">
                    <a16:rowId xmlns:a16="http://schemas.microsoft.com/office/drawing/2014/main" val="10004"/>
                  </a:ext>
                </a:extLst>
              </a:tr>
              <a:tr h="377195">
                <a:tc>
                  <a:txBody>
                    <a:bodyPr/>
                    <a:lstStyle/>
                    <a:p>
                      <a:r>
                        <a:rPr lang="tr-TR" sz="2800" dirty="0"/>
                        <a:t>==</a:t>
                      </a:r>
                      <a:endParaRPr lang="tr-TR" sz="2800" b="1" dirty="0">
                        <a:solidFill>
                          <a:schemeClr val="accent1"/>
                        </a:solidFill>
                      </a:endParaRPr>
                    </a:p>
                  </a:txBody>
                  <a:tcPr marL="19050" marR="19050" marT="19050" marB="19050" anchor="ctr"/>
                </a:tc>
                <a:tc>
                  <a:txBody>
                    <a:bodyPr/>
                    <a:lstStyle/>
                    <a:p>
                      <a:r>
                        <a:rPr lang="tr-TR" dirty="0"/>
                        <a:t>Eşitlik</a:t>
                      </a:r>
                    </a:p>
                  </a:txBody>
                  <a:tcPr marL="19050" marR="19050" marT="19050" marB="19050" anchor="ctr"/>
                </a:tc>
                <a:tc>
                  <a:txBody>
                    <a:bodyPr/>
                    <a:lstStyle/>
                    <a:p>
                      <a:r>
                        <a:rPr lang="tr-TR" dirty="0"/>
                        <a:t>A=B</a:t>
                      </a:r>
                      <a:r>
                        <a:rPr lang="tr-TR" baseline="0" dirty="0"/>
                        <a:t> (A, B’ ye eşit)</a:t>
                      </a:r>
                      <a:endParaRPr lang="tr-TR" dirty="0"/>
                    </a:p>
                  </a:txBody>
                  <a:tcPr marL="19050" marR="19050" marT="19050" marB="19050" anchor="ctr"/>
                </a:tc>
                <a:extLst>
                  <a:ext uri="{0D108BD9-81ED-4DB2-BD59-A6C34878D82A}">
                    <a16:rowId xmlns:a16="http://schemas.microsoft.com/office/drawing/2014/main" val="10005"/>
                  </a:ext>
                </a:extLst>
              </a:tr>
              <a:tr h="377195">
                <a:tc>
                  <a:txBody>
                    <a:bodyPr/>
                    <a:lstStyle/>
                    <a:p>
                      <a:r>
                        <a:rPr lang="tr-TR" sz="2800" dirty="0"/>
                        <a:t>&lt;&gt;</a:t>
                      </a:r>
                      <a:endParaRPr lang="tr-TR" sz="2800" b="1" dirty="0">
                        <a:solidFill>
                          <a:schemeClr val="accent1"/>
                        </a:solidFill>
                      </a:endParaRPr>
                    </a:p>
                  </a:txBody>
                  <a:tcPr marL="19050" marR="19050" marT="19050" marB="19050" anchor="ctr"/>
                </a:tc>
                <a:tc>
                  <a:txBody>
                    <a:bodyPr/>
                    <a:lstStyle/>
                    <a:p>
                      <a:r>
                        <a:rPr lang="tr-TR" dirty="0"/>
                        <a:t>Eşit</a:t>
                      </a:r>
                      <a:r>
                        <a:rPr lang="tr-TR" baseline="0" dirty="0"/>
                        <a:t> değil</a:t>
                      </a:r>
                      <a:endParaRPr lang="tr-TR" dirty="0"/>
                    </a:p>
                  </a:txBody>
                  <a:tcPr marL="19050" marR="19050" marT="19050" marB="19050" anchor="ctr"/>
                </a:tc>
                <a:tc>
                  <a:txBody>
                    <a:bodyPr/>
                    <a:lstStyle/>
                    <a:p>
                      <a:r>
                        <a:rPr lang="tr-TR" dirty="0"/>
                        <a:t>A&lt;&gt;B (A, B’ ye eşit değil)</a:t>
                      </a:r>
                    </a:p>
                  </a:txBody>
                  <a:tcPr marL="19050" marR="19050" marT="19050" marB="1905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80006903"/>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3117</Words>
  <Application>Microsoft Office PowerPoint</Application>
  <PresentationFormat>On-screen Show (16:9)</PresentationFormat>
  <Paragraphs>541</Paragraphs>
  <Slides>50</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Wingdings</vt:lpstr>
      <vt:lpstr>Calibri</vt:lpstr>
      <vt:lpstr>Squada One</vt:lpstr>
      <vt:lpstr>Roboto Condensed Light</vt:lpstr>
      <vt:lpstr>Courier New</vt:lpstr>
      <vt:lpstr>Roboto Condensed</vt:lpstr>
      <vt:lpstr>Arial</vt:lpstr>
      <vt:lpstr>Fira Sans Extra Condensed Medium</vt:lpstr>
      <vt:lpstr>Open Sans</vt:lpstr>
      <vt:lpstr>Exo 2</vt:lpstr>
      <vt:lpstr>Symbol</vt:lpstr>
      <vt:lpstr>Tech Newsletter by Slidesgo</vt:lpstr>
      <vt:lpstr>&gt;Roket Yazılımı Eğitimi Hafta 1 Programlamaya Giriş ,Roket Yazılımı , Mikro İşlemciler ve Mikro Kontrolcüler  </vt:lpstr>
      <vt:lpstr>Uğurkan Ateş </vt:lpstr>
      <vt:lpstr>Eğitim İçeriği</vt:lpstr>
      <vt:lpstr>Roket Nedir?  </vt:lpstr>
      <vt:lpstr>Roket Nedir?  </vt:lpstr>
      <vt:lpstr>Programlamaya Giriş  ve Algoritmalar</vt:lpstr>
      <vt:lpstr>Ders Kapsamında Kullanılacak Dil</vt:lpstr>
      <vt:lpstr>Python ile ilgili basit kurallar</vt:lpstr>
      <vt:lpstr>Programlama ile ilgili basit kurallar</vt:lpstr>
      <vt:lpstr>Programlama ile ilgili basit kurallar</vt:lpstr>
      <vt:lpstr>Programlama ile ilgili basit kurallar</vt:lpstr>
      <vt:lpstr>Programlama ile ilgili basit kurallar</vt:lpstr>
      <vt:lpstr>Programla ile ilgili basit kurallar</vt:lpstr>
      <vt:lpstr>Programla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Programlama ile ilgili basit kurallar</vt:lpstr>
      <vt:lpstr>Algoritmalar Nedir?</vt:lpstr>
      <vt:lpstr>Algoritma</vt:lpstr>
      <vt:lpstr>Algoritma</vt:lpstr>
      <vt:lpstr>Algoritma</vt:lpstr>
      <vt:lpstr>Algoritma</vt:lpstr>
      <vt:lpstr>Mikro İşlemci, Mikro Kontrolcü ve Sensörler</vt:lpstr>
      <vt:lpstr>Mikro Kontrolcü ve Mikro İşlemci</vt:lpstr>
      <vt:lpstr>Mikro Kontrolcü ve Mikro İşlemci</vt:lpstr>
      <vt:lpstr>Mikro Kontrolcü ve Mikro İşlemci Farklar</vt:lpstr>
      <vt:lpstr>Arduino Nedir?</vt:lpstr>
      <vt:lpstr>Arduino Çeşitleri - Uno</vt:lpstr>
      <vt:lpstr>Arduino Çeşitleri – Nano ve Mega</vt:lpstr>
      <vt:lpstr>Arduino IDE</vt:lpstr>
      <vt:lpstr>Arduino IDE</vt:lpstr>
      <vt:lpstr>Arduino Genel</vt:lpstr>
      <vt:lpstr>Raspberry Pi </vt:lpstr>
      <vt:lpstr>Raspberry Pi </vt:lpstr>
      <vt:lpstr>STM32 ailesi mikrodenetleyiciler </vt:lpstr>
      <vt:lpstr>STM32 ailesi mikrodenetleyiciler </vt:lpstr>
      <vt:lpstr>STM32 ailesi mikrode videonetleyiciler vakit kalırsa bilek partner   https://www.youtube.com/watch?v=qFbfDGLy3UM</vt:lpstr>
      <vt:lpstr>Sensörler</vt:lpstr>
      <vt:lpstr>Sensörler</vt:lpstr>
      <vt:lpstr>Sensörler</vt:lpstr>
      <vt:lpstr>Ödev  ve Alıştırmalar</vt:lpstr>
      <vt:lpstr>Teşekkürler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&gt;Roket Yazılımı Eğitimi Hafta 1 Programlamaya Giriş ,Roket Yazılımı , Mikro İşlemciler ve Mikro Kontrolcüler</dc:title>
  <dc:creator>paypaytr</dc:creator>
  <cp:lastModifiedBy>ugurkan ates</cp:lastModifiedBy>
  <cp:revision>37</cp:revision>
  <dcterms:modified xsi:type="dcterms:W3CDTF">2019-10-21T17:50:45Z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ugurkan.ates@accenture.com</vt:lpwstr>
  </property>
  <property fmtid="{D5CDD505-2E9C-101B-9397-08002B2CF9AE}" pid="5" name="MSIP_Label_1bc0f418-96a4-4caf-9d7c-ccc5ec7f9d91_SetDate">
    <vt:lpwstr>2019-10-21T12:56:43.7704047Z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ActionId">
    <vt:lpwstr>32624f7c-4228-4562-a3ce-b3e69ca59391</vt:lpwstr>
  </property>
  <property fmtid="{D5CDD505-2E9C-101B-9397-08002B2CF9AE}" pid="9" name="MSIP_Label_1bc0f418-96a4-4caf-9d7c-ccc5ec7f9d91_Extended_MSFT_Method">
    <vt:lpwstr>Manual</vt:lpwstr>
  </property>
  <property fmtid="{D5CDD505-2E9C-101B-9397-08002B2CF9AE}" pid="10" name="Sensitivity">
    <vt:lpwstr>Unrestricted</vt:lpwstr>
  </property>
</Properties>
</file>